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Layouts/slideLayout6.xml" ContentType="application/vnd.openxmlformats-officedocument.presentationml.slideLayout+xml"/>
  <Override PartName="/ppt/notesSlides/notesSlide38.xml" ContentType="application/vnd.openxmlformats-officedocument.presentationml.notesSlide+xml"/>
  <Override PartName="/ppt/notesSlides/notesSlide49.xml" ContentType="application/vnd.openxmlformats-officedocument.presentationml.notesSlide+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Override PartName="/ppt/notesSlides/notesSlide45.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notesSlides/notesSlide23.xml" ContentType="application/vnd.openxmlformats-officedocument.presentationml.notesSlide+xml"/>
  <Override PartName="/ppt/notesSlides/notesSlide41.xml" ContentType="application/vnd.openxmlformats-officedocument.presentationml.notesSlide+xml"/>
  <Override PartName="/ppt/notesSlides/notesSlide52.xml" ContentType="application/vnd.openxmlformats-officedocument.presentationml.notesSlide+xml"/>
  <Override PartName="/ppt/notesSlides/notesSlide12.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slides/slide9.xml" ContentType="application/vnd.openxmlformats-officedocument.presentationml.slide+xml"/>
  <Override PartName="/ppt/slides/slide59.xml" ContentType="application/vnd.openxmlformats-officedocument.presentationml.slide+xml"/>
  <Override PartName="/ppt/viewProps.xml" ContentType="application/vnd.openxmlformats-officedocument.presentationml.viewProps+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notesSlides/notesSlide39.xml" ContentType="application/vnd.openxmlformats-officedocument.presentationml.notesSlide+xml"/>
  <Override PartName="/ppt/notesSlides/notesSlide48.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Override PartName="/ppt/slideLayouts/slideLayout3.xml" ContentType="application/vnd.openxmlformats-officedocument.presentationml.slideLayout+xml"/>
  <Default Extension="jpeg" ContentType="image/jpeg"/>
  <Default Extension="emf" ContentType="image/x-emf"/>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37.xml" ContentType="application/vnd.openxmlformats-officedocument.presentationml.notesSlide+xml"/>
  <Override PartName="/ppt/notesSlides/notesSlide46.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ppt/notesSlides/notesSlide44.xml" ContentType="application/vnd.openxmlformats-officedocument.presentationml.notesSlide+xml"/>
  <Override PartName="/ppt/notesSlides/notesSlide53.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42.xml" ContentType="application/vnd.openxmlformats-officedocument.presentationml.notesSlide+xml"/>
  <Override PartName="/ppt/notesSlides/notesSlide51.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4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slides/slide49.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notesSlides/notesSlide47.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notesSlides/notesSlide25.xml" ContentType="application/vnd.openxmlformats-officedocument.presentationml.notesSlide+xml"/>
  <Override PartName="/ppt/notesSlides/notesSlide43.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Override PartName="/ppt/commentAuthors.xml" ContentType="application/vnd.openxmlformats-officedocument.presentationml.commentAuthors+xml"/>
  <Override PartName="/ppt/notesSlides/notesSlide9.xml" ContentType="application/vnd.openxmlformats-officedocument.presentationml.notesSlide+xml"/>
  <Override PartName="/ppt/notesSlides/notesSlide21.xml" ContentType="application/vnd.openxmlformats-officedocument.presentationml.notesSlide+xml"/>
  <Override PartName="/ppt/notesSlides/notesSlide50.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notesSlides/notesSlide1.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65"/>
  </p:notesMasterIdLst>
  <p:handoutMasterIdLst>
    <p:handoutMasterId r:id="rId66"/>
  </p:handoutMasterIdLst>
  <p:sldIdLst>
    <p:sldId id="330" r:id="rId2"/>
    <p:sldId id="347" r:id="rId3"/>
    <p:sldId id="348" r:id="rId4"/>
    <p:sldId id="349" r:id="rId5"/>
    <p:sldId id="350" r:id="rId6"/>
    <p:sldId id="411" r:id="rId7"/>
    <p:sldId id="352" r:id="rId8"/>
    <p:sldId id="354" r:id="rId9"/>
    <p:sldId id="421" r:id="rId10"/>
    <p:sldId id="356" r:id="rId11"/>
    <p:sldId id="357" r:id="rId12"/>
    <p:sldId id="358" r:id="rId13"/>
    <p:sldId id="360" r:id="rId14"/>
    <p:sldId id="359" r:id="rId15"/>
    <p:sldId id="413" r:id="rId16"/>
    <p:sldId id="420" r:id="rId17"/>
    <p:sldId id="361" r:id="rId18"/>
    <p:sldId id="419" r:id="rId19"/>
    <p:sldId id="422" r:id="rId20"/>
    <p:sldId id="423" r:id="rId21"/>
    <p:sldId id="363" r:id="rId22"/>
    <p:sldId id="393" r:id="rId23"/>
    <p:sldId id="364" r:id="rId24"/>
    <p:sldId id="408" r:id="rId25"/>
    <p:sldId id="404" r:id="rId26"/>
    <p:sldId id="403" r:id="rId27"/>
    <p:sldId id="375" r:id="rId28"/>
    <p:sldId id="426" r:id="rId29"/>
    <p:sldId id="427" r:id="rId30"/>
    <p:sldId id="374" r:id="rId31"/>
    <p:sldId id="376" r:id="rId32"/>
    <p:sldId id="377" r:id="rId33"/>
    <p:sldId id="378" r:id="rId34"/>
    <p:sldId id="379" r:id="rId35"/>
    <p:sldId id="380" r:id="rId36"/>
    <p:sldId id="381" r:id="rId37"/>
    <p:sldId id="366" r:id="rId38"/>
    <p:sldId id="435" r:id="rId39"/>
    <p:sldId id="384" r:id="rId40"/>
    <p:sldId id="385" r:id="rId41"/>
    <p:sldId id="391" r:id="rId42"/>
    <p:sldId id="409" r:id="rId43"/>
    <p:sldId id="400" r:id="rId44"/>
    <p:sldId id="434" r:id="rId45"/>
    <p:sldId id="424" r:id="rId46"/>
    <p:sldId id="367" r:id="rId47"/>
    <p:sldId id="369" r:id="rId48"/>
    <p:sldId id="370" r:id="rId49"/>
    <p:sldId id="414" r:id="rId50"/>
    <p:sldId id="425" r:id="rId51"/>
    <p:sldId id="386" r:id="rId52"/>
    <p:sldId id="432" r:id="rId53"/>
    <p:sldId id="398" r:id="rId54"/>
    <p:sldId id="389" r:id="rId55"/>
    <p:sldId id="390" r:id="rId56"/>
    <p:sldId id="401" r:id="rId57"/>
    <p:sldId id="431" r:id="rId58"/>
    <p:sldId id="412" r:id="rId59"/>
    <p:sldId id="436" r:id="rId60"/>
    <p:sldId id="394" r:id="rId61"/>
    <p:sldId id="395" r:id="rId62"/>
    <p:sldId id="396" r:id="rId63"/>
    <p:sldId id="331" r:id="rId64"/>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 xmlns:p15="http://schemas.microsoft.com/office/powerpoint/2012/main">
        <p15:guide id="1" orient="horz" pos="816">
          <p15:clr>
            <a:srgbClr val="A4A3A4"/>
          </p15:clr>
        </p15:guide>
        <p15:guide id="2" pos="440">
          <p15:clr>
            <a:srgbClr val="A4A3A4"/>
          </p15:clr>
        </p15:guide>
      </p15:sldGuideLst>
    </p:ext>
    <p:ext uri="{2D200454-40CA-4A62-9FC3-DE9A4176ACB9}">
      <p15:notesGuideLst xmlns=""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663300"/>
    <a:srgbClr val="800000"/>
    <a:srgbClr val="CC6600"/>
  </p:clrMru>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33" autoAdjust="0"/>
    <p:restoredTop sz="94667"/>
  </p:normalViewPr>
  <p:slideViewPr>
    <p:cSldViewPr snapToGrid="0">
      <p:cViewPr>
        <p:scale>
          <a:sx n="70" d="100"/>
          <a:sy n="70" d="100"/>
        </p:scale>
        <p:origin x="-1272" y="-78"/>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9668"/>
    </p:cViewPr>
  </p:sorterViewPr>
  <p:notesViewPr>
    <p:cSldViewPr snapToGrid="0">
      <p:cViewPr varScale="1">
        <p:scale>
          <a:sx n="66" d="100"/>
          <a:sy n="66" d="100"/>
        </p:scale>
        <p:origin x="0" y="0"/>
      </p:cViewPr>
      <p:guideLst/>
    </p:cSldViewPr>
  </p:notes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extLst>
      <p:ext uri="{BB962C8B-B14F-4D97-AF65-F5344CB8AC3E}">
        <p14:creationId xmlns=""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4.jpeg>
</file>

<file path=ppt/media/image15.jpeg>
</file>

<file path=ppt/media/image16.jpeg>
</file>

<file path=ppt/media/image2.jpeg>
</file>

<file path=ppt/media/image3.jpeg>
</file>

<file path=ppt/media/image4.jpeg>
</file>

<file path=ppt/media/image5.jpe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 xmlns:a16="http://schemas.microsoft.com/office/drawing/2014/main"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6149" name="Rectangle 5">
            <a:extLst>
              <a:ext uri="{FF2B5EF4-FFF2-40B4-BE49-F238E27FC236}">
                <a16:creationId xmlns=""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 xmlns:a16="http://schemas.microsoft.com/office/drawing/2014/main" id="{D6646A39-9D9C-4576-B76B-C83B690BB2B6}"/>
              </a:ext>
            </a:extLst>
          </p:cNvPr>
          <p:cNvSpPr>
            <a:spLocks noGrp="1" noRot="1" noChangeAspect="1" noChangeArrowheads="1" noTextEdit="1"/>
          </p:cNvSpPr>
          <p:nvPr>
            <p:ph type="sldImg"/>
          </p:nvPr>
        </p:nvSpPr>
        <p:spPr>
          <a:xfrm>
            <a:off x="1117600" y="696913"/>
            <a:ext cx="4648200" cy="3486150"/>
          </a:xfrm>
          <a:ln/>
        </p:spPr>
      </p:sp>
      <p:sp>
        <p:nvSpPr>
          <p:cNvPr id="23555" name="Rectangle 3">
            <a:extLst>
              <a:ext uri="{FF2B5EF4-FFF2-40B4-BE49-F238E27FC236}">
                <a16:creationId xmlns="" xmlns:a16="http://schemas.microsoft.com/office/drawing/2014/main"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 xmlns:a16="http://schemas.microsoft.com/office/drawing/2014/main" id="{C2BE2D62-DA23-4A1C-BD18-BB29F30D2677}"/>
              </a:ext>
            </a:extLst>
          </p:cNvPr>
          <p:cNvSpPr>
            <a:spLocks noGrp="1" noRot="1" noChangeAspect="1" noChangeArrowheads="1" noTextEdit="1"/>
          </p:cNvSpPr>
          <p:nvPr>
            <p:ph type="sldImg"/>
          </p:nvPr>
        </p:nvSpPr>
        <p:spPr>
          <a:xfrm>
            <a:off x="1117600" y="696913"/>
            <a:ext cx="4648200" cy="3486150"/>
          </a:xfrm>
          <a:ln/>
        </p:spPr>
      </p:sp>
      <p:sp>
        <p:nvSpPr>
          <p:cNvPr id="27651" name="Rectangle 3">
            <a:extLst>
              <a:ext uri="{FF2B5EF4-FFF2-40B4-BE49-F238E27FC236}">
                <a16:creationId xmlns="" xmlns:a16="http://schemas.microsoft.com/office/drawing/2014/main"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 xmlns:a16="http://schemas.microsoft.com/office/drawing/2014/main" id="{F61F88E3-AC2E-45D7-A9AF-5C1FFFB92CB2}"/>
              </a:ext>
            </a:extLst>
          </p:cNvPr>
          <p:cNvSpPr>
            <a:spLocks noGrp="1" noRot="1" noChangeAspect="1" noChangeArrowheads="1" noTextEdit="1"/>
          </p:cNvSpPr>
          <p:nvPr>
            <p:ph type="sldImg"/>
          </p:nvPr>
        </p:nvSpPr>
        <p:spPr>
          <a:xfrm>
            <a:off x="1117600" y="696913"/>
            <a:ext cx="4648200" cy="3486150"/>
          </a:xfrm>
          <a:ln/>
        </p:spPr>
      </p:sp>
      <p:sp>
        <p:nvSpPr>
          <p:cNvPr id="31747" name="Rectangle 3">
            <a:extLst>
              <a:ext uri="{FF2B5EF4-FFF2-40B4-BE49-F238E27FC236}">
                <a16:creationId xmlns="" xmlns:a16="http://schemas.microsoft.com/office/drawing/2014/main"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 xmlns:a16="http://schemas.microsoft.com/office/drawing/2014/main"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841245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19472121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31722525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1133650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 xmlns:a16="http://schemas.microsoft.com/office/drawing/2014/main"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r>
              <a:rPr lang="en-US" sz="1200" b="0" i="0" kern="1200" dirty="0" smtClean="0">
                <a:solidFill>
                  <a:schemeClr val="tx1"/>
                </a:solidFill>
                <a:latin typeface="Times New Roman" charset="0"/>
                <a:ea typeface="MS PGothic" pitchFamily="34" charset="-128"/>
                <a:cs typeface="ＭＳ Ｐゴシック" charset="-128"/>
              </a:rPr>
              <a:t>Computer </a:t>
            </a:r>
            <a:r>
              <a:rPr lang="en-US" sz="1200" b="0" i="0" kern="1200" dirty="0" err="1" smtClean="0">
                <a:solidFill>
                  <a:schemeClr val="tx1"/>
                </a:solidFill>
                <a:latin typeface="Times New Roman" charset="0"/>
                <a:ea typeface="MS PGothic" pitchFamily="34" charset="-128"/>
                <a:cs typeface="ＭＳ Ｐゴシック" charset="-128"/>
              </a:rPr>
              <a:t>organisation</a:t>
            </a:r>
            <a:r>
              <a:rPr lang="en-US" sz="1200" b="0" i="0" kern="1200" dirty="0" smtClean="0">
                <a:solidFill>
                  <a:schemeClr val="tx1"/>
                </a:solidFill>
                <a:latin typeface="Times New Roman" charset="0"/>
                <a:ea typeface="MS PGothic" pitchFamily="34" charset="-128"/>
                <a:cs typeface="ＭＳ Ｐゴシック" charset="-128"/>
              </a:rPr>
              <a:t> is concerned with the way hardware component are connected together to form a computer system. Computer Architecture is concerned with the structure and </a:t>
            </a:r>
            <a:r>
              <a:rPr lang="en-US" sz="1200" b="0" i="0" kern="1200" dirty="0" err="1" smtClean="0">
                <a:solidFill>
                  <a:schemeClr val="tx1"/>
                </a:solidFill>
                <a:latin typeface="Times New Roman" charset="0"/>
                <a:ea typeface="MS PGothic" pitchFamily="34" charset="-128"/>
                <a:cs typeface="ＭＳ Ｐゴシック" charset="-128"/>
              </a:rPr>
              <a:t>behaviour</a:t>
            </a:r>
            <a:r>
              <a:rPr lang="en-US" sz="1200" b="0" i="0" kern="1200" dirty="0" smtClean="0">
                <a:solidFill>
                  <a:schemeClr val="tx1"/>
                </a:solidFill>
                <a:latin typeface="Times New Roman" charset="0"/>
                <a:ea typeface="MS PGothic" pitchFamily="34" charset="-128"/>
                <a:cs typeface="ＭＳ Ｐゴシック" charset="-128"/>
              </a:rPr>
              <a:t> of the computer system as seen by the user.</a:t>
            </a:r>
            <a:endParaRPr lang="en-US" altLang="en-US" dirty="0">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 xmlns:a16="http://schemas.microsoft.com/office/drawing/2014/main"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 xmlns:a16="http://schemas.microsoft.com/office/drawing/2014/main"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 xmlns:a16="http://schemas.microsoft.com/office/drawing/2014/main" id="{778391D3-ADD6-4090-9893-F708D7093442}"/>
              </a:ext>
            </a:extLst>
          </p:cNvPr>
          <p:cNvSpPr>
            <a:spLocks noGrp="1" noRot="1" noChangeAspect="1" noChangeArrowheads="1" noTextEdit="1"/>
          </p:cNvSpPr>
          <p:nvPr>
            <p:ph type="sldImg"/>
          </p:nvPr>
        </p:nvSpPr>
        <p:spPr>
          <a:xfrm>
            <a:off x="1117600" y="696913"/>
            <a:ext cx="4648200" cy="3486150"/>
          </a:xfrm>
          <a:ln/>
        </p:spPr>
      </p:sp>
      <p:sp>
        <p:nvSpPr>
          <p:cNvPr id="45059" name="Rectangle 3">
            <a:extLst>
              <a:ext uri="{FF2B5EF4-FFF2-40B4-BE49-F238E27FC236}">
                <a16:creationId xmlns="" xmlns:a16="http://schemas.microsoft.com/office/drawing/2014/main"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 xmlns:a16="http://schemas.microsoft.com/office/drawing/2014/main" id="{263EBCDF-9BF5-4BA4-A046-5EF9DC6D4C3B}"/>
              </a:ext>
            </a:extLst>
          </p:cNvPr>
          <p:cNvSpPr>
            <a:spLocks noGrp="1" noRot="1" noChangeAspect="1" noChangeArrowheads="1" noTextEdit="1"/>
          </p:cNvSpPr>
          <p:nvPr>
            <p:ph type="sldImg"/>
          </p:nvPr>
        </p:nvSpPr>
        <p:spPr>
          <a:xfrm>
            <a:off x="1117600" y="696913"/>
            <a:ext cx="4648200" cy="3486150"/>
          </a:xfrm>
          <a:ln/>
        </p:spPr>
      </p:sp>
      <p:sp>
        <p:nvSpPr>
          <p:cNvPr id="47107" name="Rectangle 3">
            <a:extLst>
              <a:ext uri="{FF2B5EF4-FFF2-40B4-BE49-F238E27FC236}">
                <a16:creationId xmlns="" xmlns:a16="http://schemas.microsoft.com/office/drawing/2014/main"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 xmlns:a16="http://schemas.microsoft.com/office/drawing/2014/main"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32935202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37250974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 xmlns:a16="http://schemas.microsoft.com/office/drawing/2014/main" id="{1EC14F13-9940-464D-96E0-6B1495E786A6}"/>
              </a:ext>
            </a:extLst>
          </p:cNvPr>
          <p:cNvSpPr>
            <a:spLocks noGrp="1" noRot="1" noChangeAspect="1" noChangeArrowheads="1" noTextEdit="1"/>
          </p:cNvSpPr>
          <p:nvPr>
            <p:ph type="sldImg"/>
          </p:nvPr>
        </p:nvSpPr>
        <p:spPr>
          <a:xfrm>
            <a:off x="1117600" y="696913"/>
            <a:ext cx="4648200" cy="3486150"/>
          </a:xfrm>
          <a:ln/>
        </p:spPr>
      </p:sp>
      <p:sp>
        <p:nvSpPr>
          <p:cNvPr id="64515" name="Rectangle 3">
            <a:extLst>
              <a:ext uri="{FF2B5EF4-FFF2-40B4-BE49-F238E27FC236}">
                <a16:creationId xmlns="" xmlns:a16="http://schemas.microsoft.com/office/drawing/2014/main"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dirty="0">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 xmlns:a16="http://schemas.microsoft.com/office/drawing/2014/main" id="{613D277C-8B8F-4523-80FE-71129E615B82}"/>
              </a:ext>
            </a:extLst>
          </p:cNvPr>
          <p:cNvSpPr>
            <a:spLocks noGrp="1" noRot="1" noChangeAspect="1" noChangeArrowheads="1" noTextEdit="1"/>
          </p:cNvSpPr>
          <p:nvPr>
            <p:ph type="sldImg"/>
          </p:nvPr>
        </p:nvSpPr>
        <p:spPr>
          <a:xfrm>
            <a:off x="1117600" y="696913"/>
            <a:ext cx="4648200" cy="3486150"/>
          </a:xfrm>
          <a:ln/>
        </p:spPr>
      </p:sp>
      <p:sp>
        <p:nvSpPr>
          <p:cNvPr id="70659" name="Rectangle 3">
            <a:extLst>
              <a:ext uri="{FF2B5EF4-FFF2-40B4-BE49-F238E27FC236}">
                <a16:creationId xmlns="" xmlns:a16="http://schemas.microsoft.com/office/drawing/2014/main"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 xmlns:a16="http://schemas.microsoft.com/office/drawing/2014/main" id="{6B585EF5-7930-45AD-B664-C6D80F420C80}"/>
              </a:ext>
            </a:extLst>
          </p:cNvPr>
          <p:cNvSpPr>
            <a:spLocks noGrp="1" noRot="1" noChangeAspect="1" noChangeArrowheads="1" noTextEdit="1"/>
          </p:cNvSpPr>
          <p:nvPr>
            <p:ph type="sldImg"/>
          </p:nvPr>
        </p:nvSpPr>
        <p:spPr>
          <a:xfrm>
            <a:off x="1117600" y="696913"/>
            <a:ext cx="4648200" cy="3486150"/>
          </a:xfrm>
          <a:ln/>
        </p:spPr>
      </p:sp>
      <p:sp>
        <p:nvSpPr>
          <p:cNvPr id="72707" name="Rectangle 3">
            <a:extLst>
              <a:ext uri="{FF2B5EF4-FFF2-40B4-BE49-F238E27FC236}">
                <a16:creationId xmlns="" xmlns:a16="http://schemas.microsoft.com/office/drawing/2014/main"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 xmlns:a16="http://schemas.microsoft.com/office/drawing/2014/main" id="{6A88387A-220D-46DE-87B0-5AB53B8B9714}"/>
              </a:ext>
            </a:extLst>
          </p:cNvPr>
          <p:cNvSpPr>
            <a:spLocks noGrp="1" noRot="1" noChangeAspect="1" noChangeArrowheads="1" noTextEdit="1"/>
          </p:cNvSpPr>
          <p:nvPr>
            <p:ph type="sldImg"/>
          </p:nvPr>
        </p:nvSpPr>
        <p:spPr>
          <a:xfrm>
            <a:off x="1117600" y="696913"/>
            <a:ext cx="4648200" cy="3486150"/>
          </a:xfrm>
          <a:ln/>
        </p:spPr>
      </p:sp>
      <p:sp>
        <p:nvSpPr>
          <p:cNvPr id="74755" name="Rectangle 3">
            <a:extLst>
              <a:ext uri="{FF2B5EF4-FFF2-40B4-BE49-F238E27FC236}">
                <a16:creationId xmlns="" xmlns:a16="http://schemas.microsoft.com/office/drawing/2014/main"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 xmlns:a16="http://schemas.microsoft.com/office/drawing/2014/main" id="{DA32F06E-769C-4B1C-9E7C-D9FC05F6F8C7}"/>
              </a:ext>
            </a:extLst>
          </p:cNvPr>
          <p:cNvSpPr>
            <a:spLocks noGrp="1" noRot="1" noChangeAspect="1" noChangeArrowheads="1" noTextEdit="1"/>
          </p:cNvSpPr>
          <p:nvPr>
            <p:ph type="sldImg"/>
          </p:nvPr>
        </p:nvSpPr>
        <p:spPr>
          <a:xfrm>
            <a:off x="1117600" y="696913"/>
            <a:ext cx="4648200" cy="3486150"/>
          </a:xfrm>
          <a:ln/>
        </p:spPr>
      </p:sp>
      <p:sp>
        <p:nvSpPr>
          <p:cNvPr id="76803" name="Rectangle 3">
            <a:extLst>
              <a:ext uri="{FF2B5EF4-FFF2-40B4-BE49-F238E27FC236}">
                <a16:creationId xmlns="" xmlns:a16="http://schemas.microsoft.com/office/drawing/2014/main"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 xmlns:a16="http://schemas.microsoft.com/office/drawing/2014/main" id="{D4551F08-E163-4B78-BDB8-468F317C6B03}"/>
              </a:ext>
            </a:extLst>
          </p:cNvPr>
          <p:cNvSpPr>
            <a:spLocks noGrp="1" noRot="1" noChangeAspect="1" noChangeArrowheads="1" noTextEdit="1"/>
          </p:cNvSpPr>
          <p:nvPr>
            <p:ph type="sldImg"/>
          </p:nvPr>
        </p:nvSpPr>
        <p:spPr>
          <a:xfrm>
            <a:off x="1117600" y="696913"/>
            <a:ext cx="4648200" cy="3486150"/>
          </a:xfrm>
          <a:ln/>
        </p:spPr>
      </p:sp>
      <p:sp>
        <p:nvSpPr>
          <p:cNvPr id="78851" name="Rectangle 3">
            <a:extLst>
              <a:ext uri="{FF2B5EF4-FFF2-40B4-BE49-F238E27FC236}">
                <a16:creationId xmlns="" xmlns:a16="http://schemas.microsoft.com/office/drawing/2014/main"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 xmlns:a16="http://schemas.microsoft.com/office/drawing/2014/main" id="{B4EB6689-0573-4E96-ABEC-0606AE2C09F1}"/>
              </a:ext>
            </a:extLst>
          </p:cNvPr>
          <p:cNvSpPr>
            <a:spLocks noGrp="1" noRot="1" noChangeAspect="1" noChangeArrowheads="1" noTextEdit="1"/>
          </p:cNvSpPr>
          <p:nvPr>
            <p:ph type="sldImg"/>
          </p:nvPr>
        </p:nvSpPr>
        <p:spPr>
          <a:xfrm>
            <a:off x="1117600" y="696913"/>
            <a:ext cx="4648200" cy="3486150"/>
          </a:xfrm>
          <a:ln/>
        </p:spPr>
      </p:sp>
      <p:sp>
        <p:nvSpPr>
          <p:cNvPr id="80899" name="Rectangle 3">
            <a:extLst>
              <a:ext uri="{FF2B5EF4-FFF2-40B4-BE49-F238E27FC236}">
                <a16:creationId xmlns="" xmlns:a16="http://schemas.microsoft.com/office/drawing/2014/main"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331568051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 xmlns:a16="http://schemas.microsoft.com/office/drawing/2014/main" id="{911B757C-11F6-4804-BBBA-51D10766365A}"/>
              </a:ext>
            </a:extLst>
          </p:cNvPr>
          <p:cNvSpPr>
            <a:spLocks noGrp="1" noRot="1" noChangeAspect="1" noChangeArrowheads="1" noTextEdit="1"/>
          </p:cNvSpPr>
          <p:nvPr>
            <p:ph type="sldImg"/>
          </p:nvPr>
        </p:nvSpPr>
        <p:spPr>
          <a:xfrm>
            <a:off x="1117600" y="696913"/>
            <a:ext cx="4648200" cy="3486150"/>
          </a:xfrm>
          <a:ln/>
        </p:spPr>
      </p:sp>
      <p:sp>
        <p:nvSpPr>
          <p:cNvPr id="87043" name="Rectangle 3">
            <a:extLst>
              <a:ext uri="{FF2B5EF4-FFF2-40B4-BE49-F238E27FC236}">
                <a16:creationId xmlns="" xmlns:a16="http://schemas.microsoft.com/office/drawing/2014/main"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 xmlns:a16="http://schemas.microsoft.com/office/drawing/2014/main"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 xmlns:a16="http://schemas.microsoft.com/office/drawing/2014/main" id="{7998D125-052E-430C-A5E5-045AF42622E7}"/>
              </a:ext>
            </a:extLst>
          </p:cNvPr>
          <p:cNvSpPr>
            <a:spLocks noGrp="1" noRot="1" noChangeAspect="1" noChangeArrowheads="1" noTextEdit="1"/>
          </p:cNvSpPr>
          <p:nvPr>
            <p:ph type="sldImg"/>
          </p:nvPr>
        </p:nvSpPr>
        <p:spPr>
          <a:xfrm>
            <a:off x="1117600" y="696913"/>
            <a:ext cx="4648200" cy="3486150"/>
          </a:xfrm>
          <a:ln/>
        </p:spPr>
      </p:sp>
      <p:sp>
        <p:nvSpPr>
          <p:cNvPr id="91139" name="Rectangle 3">
            <a:extLst>
              <a:ext uri="{FF2B5EF4-FFF2-40B4-BE49-F238E27FC236}">
                <a16:creationId xmlns="" xmlns:a16="http://schemas.microsoft.com/office/drawing/2014/main" id="{854BE39E-4EE8-44E7-927E-467747CCDC4D}"/>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 xmlns:a16="http://schemas.microsoft.com/office/drawing/2014/main" id="{92B20D6A-74B8-4F94-A917-6CF1BD9CF2CD}"/>
              </a:ext>
            </a:extLst>
          </p:cNvPr>
          <p:cNvSpPr>
            <a:spLocks noGrp="1" noRot="1" noChangeAspect="1" noChangeArrowheads="1" noTextEdit="1"/>
          </p:cNvSpPr>
          <p:nvPr>
            <p:ph type="sldImg"/>
          </p:nvPr>
        </p:nvSpPr>
        <p:spPr>
          <a:xfrm>
            <a:off x="1198563" y="701675"/>
            <a:ext cx="4681537" cy="3511550"/>
          </a:xfrm>
          <a:ln/>
        </p:spPr>
      </p:sp>
      <p:sp>
        <p:nvSpPr>
          <p:cNvPr id="80899" name="Rectangle 3">
            <a:extLst>
              <a:ext uri="{FF2B5EF4-FFF2-40B4-BE49-F238E27FC236}">
                <a16:creationId xmlns="" xmlns:a16="http://schemas.microsoft.com/office/drawing/2014/main" id="{4BD16ED7-7618-4443-A1AB-1EEB7BDAC2E0}"/>
              </a:ext>
            </a:extLst>
          </p:cNvPr>
          <p:cNvSpPr>
            <a:spLocks noGrp="1" noChangeArrowheads="1"/>
          </p:cNvSpPr>
          <p:nvPr>
            <p:ph type="body" idx="1"/>
          </p:nvPr>
        </p:nvSpPr>
        <p:spPr>
          <a:xfrm>
            <a:off x="708025" y="4448175"/>
            <a:ext cx="5662613" cy="4213225"/>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 xmlns:a16="http://schemas.microsoft.com/office/drawing/2014/main" id="{758CADB1-93CB-4274-A8D1-692400277852}"/>
              </a:ext>
            </a:extLst>
          </p:cNvPr>
          <p:cNvSpPr>
            <a:spLocks noGrp="1" noRot="1" noChangeAspect="1" noChangeArrowheads="1" noTextEdit="1"/>
          </p:cNvSpPr>
          <p:nvPr>
            <p:ph type="sldImg"/>
          </p:nvPr>
        </p:nvSpPr>
        <p:spPr>
          <a:xfrm>
            <a:off x="1117600" y="696913"/>
            <a:ext cx="4648200" cy="3486150"/>
          </a:xfrm>
          <a:ln/>
        </p:spPr>
      </p:sp>
      <p:sp>
        <p:nvSpPr>
          <p:cNvPr id="93187" name="Rectangle 3">
            <a:extLst>
              <a:ext uri="{FF2B5EF4-FFF2-40B4-BE49-F238E27FC236}">
                <a16:creationId xmlns="" xmlns:a16="http://schemas.microsoft.com/office/drawing/2014/main" id="{B72E9B2A-EB18-4339-B030-69967F55A4B7}"/>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 xmlns:a16="http://schemas.microsoft.com/office/drawing/2014/main" id="{B2BD6E28-4416-466E-9B96-F46B9236EFA0}"/>
              </a:ext>
            </a:extLst>
          </p:cNvPr>
          <p:cNvSpPr>
            <a:spLocks noGrp="1" noRot="1" noChangeAspect="1" noChangeArrowheads="1" noTextEdit="1"/>
          </p:cNvSpPr>
          <p:nvPr>
            <p:ph type="sldImg"/>
          </p:nvPr>
        </p:nvSpPr>
        <p:spPr>
          <a:xfrm>
            <a:off x="1117600" y="696913"/>
            <a:ext cx="4648200" cy="3486150"/>
          </a:xfrm>
          <a:ln/>
        </p:spPr>
      </p:sp>
      <p:sp>
        <p:nvSpPr>
          <p:cNvPr id="95235" name="Rectangle 3">
            <a:extLst>
              <a:ext uri="{FF2B5EF4-FFF2-40B4-BE49-F238E27FC236}">
                <a16:creationId xmlns="" xmlns:a16="http://schemas.microsoft.com/office/drawing/2014/main" id="{EB7937B3-A5D5-4AE2-BC95-CEE0E5EA00E0}"/>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74154277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 xmlns:a16="http://schemas.microsoft.com/office/drawing/2014/main" id="{59D70ADE-4177-45D4-B042-C72A3AF4FD6C}"/>
              </a:ext>
            </a:extLst>
          </p:cNvPr>
          <p:cNvSpPr>
            <a:spLocks noGrp="1" noRot="1" noChangeAspect="1" noChangeArrowheads="1" noTextEdit="1"/>
          </p:cNvSpPr>
          <p:nvPr>
            <p:ph type="sldImg"/>
          </p:nvPr>
        </p:nvSpPr>
        <p:spPr>
          <a:xfrm>
            <a:off x="1117600" y="696913"/>
            <a:ext cx="4648200" cy="3486150"/>
          </a:xfrm>
          <a:ln/>
        </p:spPr>
      </p:sp>
      <p:sp>
        <p:nvSpPr>
          <p:cNvPr id="49155" name="Rectangle 3">
            <a:extLst>
              <a:ext uri="{FF2B5EF4-FFF2-40B4-BE49-F238E27FC236}">
                <a16:creationId xmlns="" xmlns:a16="http://schemas.microsoft.com/office/drawing/2014/main"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105360257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 xmlns:a16="http://schemas.microsoft.com/office/drawing/2014/main" id="{D0CF294F-1963-42C7-A1B8-DE28A28FD0D5}"/>
              </a:ext>
            </a:extLst>
          </p:cNvPr>
          <p:cNvSpPr>
            <a:spLocks noGrp="1" noRot="1" noChangeAspect="1" noChangeArrowheads="1" noTextEdit="1"/>
          </p:cNvSpPr>
          <p:nvPr>
            <p:ph type="sldImg"/>
          </p:nvPr>
        </p:nvSpPr>
        <p:spPr>
          <a:xfrm>
            <a:off x="1117600" y="696913"/>
            <a:ext cx="4648200" cy="3486150"/>
          </a:xfrm>
          <a:ln/>
        </p:spPr>
      </p:sp>
      <p:sp>
        <p:nvSpPr>
          <p:cNvPr id="51203" name="Rectangle 3">
            <a:extLst>
              <a:ext uri="{FF2B5EF4-FFF2-40B4-BE49-F238E27FC236}">
                <a16:creationId xmlns="" xmlns:a16="http://schemas.microsoft.com/office/drawing/2014/main"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334564740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 xmlns:a16="http://schemas.microsoft.com/office/drawing/2014/main" id="{5BC952F1-69DB-4826-90B8-43407F666E38}"/>
              </a:ext>
            </a:extLst>
          </p:cNvPr>
          <p:cNvSpPr>
            <a:spLocks noGrp="1" noRot="1" noChangeAspect="1" noChangeArrowheads="1" noTextEdit="1"/>
          </p:cNvSpPr>
          <p:nvPr>
            <p:ph type="sldImg"/>
          </p:nvPr>
        </p:nvSpPr>
        <p:spPr>
          <a:xfrm>
            <a:off x="1117600" y="696913"/>
            <a:ext cx="4648200" cy="3486150"/>
          </a:xfrm>
          <a:ln/>
        </p:spPr>
      </p:sp>
      <p:sp>
        <p:nvSpPr>
          <p:cNvPr id="53251" name="Rectangle 3">
            <a:extLst>
              <a:ext uri="{FF2B5EF4-FFF2-40B4-BE49-F238E27FC236}">
                <a16:creationId xmlns="" xmlns:a16="http://schemas.microsoft.com/office/drawing/2014/main"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61929823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328793471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 xmlns:a16="http://schemas.microsoft.com/office/drawing/2014/main" id="{1E8609E4-2FA6-4985-9D67-5FCD713B133E}"/>
              </a:ext>
            </a:extLst>
          </p:cNvPr>
          <p:cNvSpPr>
            <a:spLocks noGrp="1" noRot="1" noChangeAspect="1" noChangeArrowheads="1" noTextEdit="1"/>
          </p:cNvSpPr>
          <p:nvPr>
            <p:ph type="sldImg"/>
          </p:nvPr>
        </p:nvSpPr>
        <p:spPr>
          <a:xfrm>
            <a:off x="1117600" y="696913"/>
            <a:ext cx="4648200" cy="3486150"/>
          </a:xfrm>
          <a:ln/>
        </p:spPr>
      </p:sp>
      <p:sp>
        <p:nvSpPr>
          <p:cNvPr id="103427" name="Rectangle 3">
            <a:extLst>
              <a:ext uri="{FF2B5EF4-FFF2-40B4-BE49-F238E27FC236}">
                <a16:creationId xmlns="" xmlns:a16="http://schemas.microsoft.com/office/drawing/2014/main"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 xmlns:a16="http://schemas.microsoft.com/office/drawing/2014/main" id="{2879CCAE-5999-4F9C-B096-A4124463BA56}"/>
              </a:ext>
            </a:extLst>
          </p:cNvPr>
          <p:cNvSpPr>
            <a:spLocks noGrp="1" noRot="1" noChangeAspect="1" noChangeArrowheads="1" noTextEdit="1"/>
          </p:cNvSpPr>
          <p:nvPr>
            <p:ph type="sldImg"/>
          </p:nvPr>
        </p:nvSpPr>
        <p:spPr>
          <a:xfrm>
            <a:off x="1117600" y="696913"/>
            <a:ext cx="4648200" cy="3486150"/>
          </a:xfrm>
          <a:ln/>
        </p:spPr>
      </p:sp>
      <p:sp>
        <p:nvSpPr>
          <p:cNvPr id="105475" name="Rectangle 3">
            <a:extLst>
              <a:ext uri="{FF2B5EF4-FFF2-40B4-BE49-F238E27FC236}">
                <a16:creationId xmlns="" xmlns:a16="http://schemas.microsoft.com/office/drawing/2014/main"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 xmlns:a16="http://schemas.microsoft.com/office/drawing/2014/main"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dirty="0">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223381728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 xmlns:a16="http://schemas.microsoft.com/office/drawing/2014/main" id="{17CA9BD9-E623-4E66-A683-125891C2F87F}"/>
              </a:ext>
            </a:extLst>
          </p:cNvPr>
          <p:cNvSpPr>
            <a:spLocks noGrp="1" noRot="1" noChangeAspect="1" noChangeArrowheads="1" noTextEdit="1"/>
          </p:cNvSpPr>
          <p:nvPr>
            <p:ph type="sldImg"/>
          </p:nvPr>
        </p:nvSpPr>
        <p:spPr>
          <a:xfrm>
            <a:off x="1117600" y="696913"/>
            <a:ext cx="4648200" cy="3486150"/>
          </a:xfrm>
          <a:ln/>
        </p:spPr>
      </p:sp>
      <p:sp>
        <p:nvSpPr>
          <p:cNvPr id="114691" name="Rectangle 3">
            <a:extLst>
              <a:ext uri="{FF2B5EF4-FFF2-40B4-BE49-F238E27FC236}">
                <a16:creationId xmlns="" xmlns:a16="http://schemas.microsoft.com/office/drawing/2014/main"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59</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37130014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63</a:t>
            </a:fld>
            <a:endParaRPr lang="en-US" altLang="en-US">
              <a:latin typeface="Times New Roman" panose="02020603050405020304" pitchFamily="18" charset="0"/>
            </a:endParaRPr>
          </a:p>
        </p:txBody>
      </p:sp>
      <p:sp>
        <p:nvSpPr>
          <p:cNvPr id="116739" name="Rectangle 2">
            <a:extLst>
              <a:ext uri="{FF2B5EF4-FFF2-40B4-BE49-F238E27FC236}">
                <a16:creationId xmlns=""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19191599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 xmlns:a16="http://schemas.microsoft.com/office/drawing/2014/main"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 xmlns:a16="http://schemas.microsoft.com/office/drawing/2014/main" id="{67E33B51-0000-42AD-B920-0A0E39C03258}"/>
              </a:ext>
            </a:extLst>
          </p:cNvPr>
          <p:cNvSpPr>
            <a:spLocks noGrp="1" noRot="1" noChangeAspect="1" noChangeArrowheads="1" noTextEdit="1"/>
          </p:cNvSpPr>
          <p:nvPr>
            <p:ph type="sldImg"/>
          </p:nvPr>
        </p:nvSpPr>
        <p:spPr>
          <a:xfrm>
            <a:off x="1117600" y="696913"/>
            <a:ext cx="4648200" cy="3486150"/>
          </a:xfrm>
          <a:ln/>
        </p:spPr>
      </p:sp>
      <p:sp>
        <p:nvSpPr>
          <p:cNvPr id="19459" name="Rectangle 3">
            <a:extLst>
              <a:ext uri="{FF2B5EF4-FFF2-40B4-BE49-F238E27FC236}">
                <a16:creationId xmlns="" xmlns:a16="http://schemas.microsoft.com/office/drawing/2014/main"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9900434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 xmlns:a14="http://schemas.microsoft.com/office/drawing/2010/main">
                <a:solidFill>
                  <a:srgbClr val="FFFFFF"/>
                </a:solidFill>
              </a14:hiddenFill>
            </a:ext>
          </a:extLst>
        </p:spPr>
      </p:pic>
      <p:sp>
        <p:nvSpPr>
          <p:cNvPr id="10" name="Rectangle 10">
            <a:extLst>
              <a:ext uri="{FF2B5EF4-FFF2-40B4-BE49-F238E27FC236}">
                <a16:creationId xmlns=""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1031" name="Rectangle 7">
            <a:extLst>
              <a:ext uri="{FF2B5EF4-FFF2-40B4-BE49-F238E27FC236}">
                <a16:creationId xmlns=""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61.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 xmlns:a16="http://schemas.microsoft.com/office/drawing/2014/main" id="{6267CC3E-EC1E-46E0-9E0F-27020BA348BD}"/>
              </a:ext>
            </a:extLst>
          </p:cNvPr>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 xmlns:a16="http://schemas.microsoft.com/office/drawing/2014/main" id="{F3E9582F-73D2-4BB5-8C85-155733606EC2}"/>
              </a:ext>
            </a:extLst>
          </p:cNvPr>
          <p:cNvSpPr>
            <a:spLocks noGrp="1" noChangeArrowheads="1"/>
          </p:cNvSpPr>
          <p:nvPr>
            <p:ph type="body" idx="4294967295"/>
          </p:nvPr>
        </p:nvSpPr>
        <p:spPr>
          <a:xfrm>
            <a:off x="774700" y="1233488"/>
            <a:ext cx="7639050" cy="4530725"/>
          </a:xfrm>
        </p:spPr>
        <p:txBody>
          <a:bodyPr/>
          <a:lstStyle/>
          <a:p>
            <a:r>
              <a:rPr lang="en-US" altLang="en-US" dirty="0"/>
              <a:t>Computer-system operation</a:t>
            </a:r>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access to shared memory</a:t>
            </a:r>
          </a:p>
          <a:p>
            <a:pPr lvl="1"/>
            <a:r>
              <a:rPr lang="en-US" altLang="en-US" dirty="0"/>
              <a:t>Concurrent execution of CPUs and devices competing for memory cycles</a:t>
            </a:r>
          </a:p>
          <a:p>
            <a:pPr lvl="1"/>
            <a:endParaRPr lang="en-US" altLang="en-US" dirty="0"/>
          </a:p>
        </p:txBody>
      </p:sp>
      <p:pic>
        <p:nvPicPr>
          <p:cNvPr id="20484" name="Picture 2">
            <a:extLst>
              <a:ext uri="{FF2B5EF4-FFF2-40B4-BE49-F238E27FC236}">
                <a16:creationId xmlns=""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1716088" y="3098800"/>
            <a:ext cx="6216650" cy="30321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 xmlns:a16="http://schemas.microsoft.com/office/drawing/2014/main" id="{A633364A-2762-4B99-8AB9-6D18C2AFCC68}"/>
              </a:ext>
            </a:extLst>
          </p:cNvPr>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 xmlns:a16="http://schemas.microsoft.com/office/drawing/2014/main" id="{0864A599-FF25-49B5-8AA3-7045B629D1DF}"/>
              </a:ext>
            </a:extLst>
          </p:cNvPr>
          <p:cNvSpPr>
            <a:spLocks noGrp="1" noChangeArrowheads="1"/>
          </p:cNvSpPr>
          <p:nvPr>
            <p:ph type="body" idx="4294967295"/>
          </p:nvPr>
        </p:nvSpPr>
        <p:spPr>
          <a:xfrm>
            <a:off x="806450" y="1233489"/>
            <a:ext cx="7390099" cy="4528334"/>
          </a:xfrm>
        </p:spPr>
        <p:txBody>
          <a:bodyPr/>
          <a:lstStyle/>
          <a:p>
            <a:r>
              <a:rPr lang="en-US" altLang="en-US" dirty="0"/>
              <a:t>I/O devices and the CPU can execute concurrently</a:t>
            </a:r>
            <a:endParaRPr lang="en-US" altLang="en-US" sz="800" dirty="0"/>
          </a:p>
          <a:p>
            <a:r>
              <a:rPr lang="en-US" altLang="en-US" dirty="0"/>
              <a:t>Each device controller is in charge of a particular device type</a:t>
            </a:r>
            <a:endParaRPr lang="en-US" altLang="en-US" sz="800" dirty="0"/>
          </a:p>
          <a:p>
            <a:r>
              <a:rPr lang="en-US" altLang="en-US" dirty="0"/>
              <a:t>Each device controller has a local buffer</a:t>
            </a:r>
          </a:p>
          <a:p>
            <a:r>
              <a:rPr lang="en-US" altLang="en-US" dirty="0"/>
              <a:t>Each device controller type has an operating system </a:t>
            </a:r>
            <a:r>
              <a:rPr lang="en-US" altLang="en-US" b="1" dirty="0">
                <a:solidFill>
                  <a:srgbClr val="006699"/>
                </a:solidFill>
                <a:latin typeface="+mj-lt"/>
              </a:rPr>
              <a:t>device driver</a:t>
            </a:r>
            <a:r>
              <a:rPr lang="en-US" altLang="en-US" dirty="0"/>
              <a:t> to manage it</a:t>
            </a:r>
            <a:endParaRPr lang="en-US" altLang="en-US" sz="800" dirty="0"/>
          </a:p>
          <a:p>
            <a:r>
              <a:rPr lang="en-US" altLang="en-US" dirty="0"/>
              <a:t>CPU moves data from/to main memory to/from local buffers</a:t>
            </a:r>
            <a:endParaRPr lang="en-US" altLang="en-US" sz="800" dirty="0"/>
          </a:p>
          <a:p>
            <a:r>
              <a:rPr lang="en-US" altLang="en-US" dirty="0"/>
              <a:t>I/O is from the device to local buffer of controller</a:t>
            </a:r>
            <a:endParaRPr lang="en-US" altLang="en-US" sz="800" dirty="0"/>
          </a:p>
          <a:p>
            <a:r>
              <a:rPr lang="en-US" altLang="en-US" dirty="0"/>
              <a:t>Device controller informs CPU that it has finished its operation by causing an </a:t>
            </a:r>
            <a:r>
              <a:rPr lang="en-US" altLang="en-US" b="1" dirty="0">
                <a:solidFill>
                  <a:srgbClr val="006699"/>
                </a:solidFill>
                <a:latin typeface="+mj-lt"/>
              </a:rPr>
              <a:t>interrupt</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p>
        </p:txBody>
      </p:sp>
      <p:sp>
        <p:nvSpPr>
          <p:cNvPr id="24579" name="Rectangle 3">
            <a:extLst>
              <a:ext uri="{FF2B5EF4-FFF2-40B4-BE49-F238E27FC236}">
                <a16:creationId xmlns=""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 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 </a:t>
            </a:r>
            <a:r>
              <a:rPr lang="en-US" altLang="en-US" dirty="0"/>
              <a:t>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 driven</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 xmlns:a16="http://schemas.microsoft.com/office/drawing/2014/main" id="{7A8E0AFA-01CE-41D2-B83F-9F7243CE8C2D}"/>
              </a:ext>
            </a:extLst>
          </p:cNvPr>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 xmlns:a16="http://schemas.microsoft.com/office/drawing/2014/main" id="{749E83DD-FDA1-45E4-88D0-BF9195BD7227}"/>
              </a:ext>
            </a:extLst>
          </p:cNvPr>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 xmlns:a16="http://schemas.microsoft.com/office/drawing/2014/main" id="{DD3C56CA-14C9-45EF-B0B3-BE810695D017}"/>
              </a:ext>
            </a:extLst>
          </p:cNvPr>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p>
          <a:p>
            <a:r>
              <a:rPr lang="en-US" altLang="en-US" dirty="0"/>
              <a:t>Determines which type of interrupt has occurred:</a:t>
            </a:r>
          </a:p>
          <a:p>
            <a:r>
              <a:rPr lang="en-US" altLang="en-US" dirty="0"/>
              <a:t>Separate segments of code determine what action should be taken for each type of interrupt</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a:t>I/O Structure</a:t>
            </a:r>
          </a:p>
        </p:txBody>
      </p:sp>
      <p:sp>
        <p:nvSpPr>
          <p:cNvPr id="34819" name="Rectangle 3">
            <a:extLst>
              <a:ext uri="{FF2B5EF4-FFF2-40B4-BE49-F238E27FC236}">
                <a16:creationId xmlns="" xmlns:a16="http://schemas.microsoft.com/office/drawing/2014/main" id="{B40AB73B-055F-4D5D-997B-F04836742E41}"/>
              </a:ext>
            </a:extLst>
          </p:cNvPr>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p>
          <a:p>
            <a:pPr lvl="1">
              <a:lnSpc>
                <a:spcPct val="90000"/>
              </a:lnSpc>
            </a:pPr>
            <a:r>
              <a:rPr lang="en-US" altLang="en-US" dirty="0"/>
              <a:t>After I/O starts, control returns to user program only upon I/O completion</a:t>
            </a:r>
          </a:p>
          <a:p>
            <a:pPr lvl="1">
              <a:lnSpc>
                <a:spcPct val="90000"/>
              </a:lnSpc>
            </a:pPr>
            <a:r>
              <a:rPr lang="en-US" altLang="en-US" dirty="0"/>
              <a:t>After I/O starts, control returns to user program without waiting for I/O completion</a:t>
            </a:r>
          </a:p>
        </p:txBody>
      </p:sp>
    </p:spTree>
    <p:extLst>
      <p:ext uri="{BB962C8B-B14F-4D97-AF65-F5344CB8AC3E}">
        <p14:creationId xmlns="" xmlns:p14="http://schemas.microsoft.com/office/powerpoint/2010/main" val="157006360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p>
        </p:txBody>
      </p:sp>
      <p:sp>
        <p:nvSpPr>
          <p:cNvPr id="34819" name="Rectangle 3">
            <a:extLst>
              <a:ext uri="{FF2B5EF4-FFF2-40B4-BE49-F238E27FC236}">
                <a16:creationId xmlns="" xmlns:a16="http://schemas.microsoft.com/office/drawing/2014/main" id="{B40AB73B-055F-4D5D-997B-F04836742E41}"/>
              </a:ext>
            </a:extLst>
          </p:cNvPr>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p>
          <a:p>
            <a:pPr lvl="1">
              <a:lnSpc>
                <a:spcPct val="90000"/>
              </a:lnSpc>
            </a:pPr>
            <a:r>
              <a:rPr lang="en-US" altLang="en-US" dirty="0"/>
              <a:t>Wait instruction idles the CPU until the next interrupt</a:t>
            </a:r>
          </a:p>
          <a:p>
            <a:pPr lvl="1">
              <a:lnSpc>
                <a:spcPct val="90000"/>
              </a:lnSpc>
            </a:pPr>
            <a:r>
              <a:rPr lang="en-US" altLang="en-US" dirty="0"/>
              <a:t>Wait loop (contention for memory access)</a:t>
            </a:r>
          </a:p>
          <a:p>
            <a:pPr lvl="1">
              <a:lnSpc>
                <a:spcPct val="90000"/>
              </a:lnSpc>
            </a:pPr>
            <a:r>
              <a:rPr lang="en-US" altLang="en-US" dirty="0"/>
              <a:t>At most one I/O request is outstanding at a time, no simultaneous I/O processing</a:t>
            </a:r>
          </a:p>
          <a:p>
            <a:pPr>
              <a:lnSpc>
                <a:spcPct val="90000"/>
              </a:lnSpc>
            </a:pPr>
            <a:r>
              <a:rPr lang="en-US" altLang="en-US" dirty="0"/>
              <a:t>After I/O starts, control returns to user program without waiting for I/O completion</a:t>
            </a:r>
          </a:p>
          <a:p>
            <a:pPr lvl="1">
              <a:lnSpc>
                <a:spcPct val="90000"/>
              </a:lnSpc>
            </a:pPr>
            <a:r>
              <a:rPr lang="en-US" altLang="en-US" b="1" dirty="0" smtClean="0">
                <a:solidFill>
                  <a:srgbClr val="006699"/>
                </a:solidFill>
                <a:latin typeface="+mj-lt"/>
              </a:rPr>
              <a:t>Device-status </a:t>
            </a:r>
            <a:r>
              <a:rPr lang="en-US" altLang="en-US" b="1" dirty="0">
                <a:solidFill>
                  <a:srgbClr val="006699"/>
                </a:solidFill>
                <a:latin typeface="+mj-lt"/>
              </a:rPr>
              <a:t>table </a:t>
            </a:r>
            <a:r>
              <a:rPr lang="en-US" altLang="en-US" dirty="0"/>
              <a:t>contains entry for each I/O device indicating its type, address, and state</a:t>
            </a:r>
          </a:p>
          <a:p>
            <a:pPr lvl="1">
              <a:lnSpc>
                <a:spcPct val="90000"/>
              </a:lnSpc>
            </a:pPr>
            <a:r>
              <a:rPr lang="en-US" altLang="en-US" dirty="0"/>
              <a:t>OS indexes into I/O device table to determine device status and to modify table entry to include interrupt</a:t>
            </a:r>
          </a:p>
          <a:p>
            <a:pPr lvl="1">
              <a:lnSpc>
                <a:spcPct val="90000"/>
              </a:lnSpc>
            </a:pPr>
            <a:endParaRPr lang="en-US" altLang="en-US"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006699"/>
                </a:solidFill>
                <a:latin typeface="+mj-lt"/>
              </a:rPr>
              <a:t>Bootstrap program </a:t>
            </a:r>
            <a:r>
              <a:rPr lang="en-US" altLang="en-US" dirty="0"/>
              <a:t>is loaded at power-up or reboot</a:t>
            </a:r>
          </a:p>
          <a:p>
            <a:pPr lvl="1"/>
            <a:r>
              <a:rPr lang="en-US" altLang="en-US" dirty="0"/>
              <a:t>Typically stored in ROM or EPROM, generally known as </a:t>
            </a:r>
            <a:r>
              <a:rPr lang="en-US" altLang="en-US" b="1" dirty="0">
                <a:solidFill>
                  <a:srgbClr val="006699"/>
                </a:solidFill>
                <a:latin typeface="+mj-lt"/>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 xmlns:p14="http://schemas.microsoft.com/office/powerpoint/2010/main" val="2890568288"/>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 xmlns:a16="http://schemas.microsoft.com/office/drawing/2014/main" id="{F3E9582F-73D2-4BB5-8C85-155733606EC2}"/>
              </a:ext>
            </a:extLst>
          </p:cNvPr>
          <p:cNvSpPr>
            <a:spLocks noGrp="1" noChangeArrowheads="1"/>
          </p:cNvSpPr>
          <p:nvPr>
            <p:ph type="body" idx="4294967295"/>
          </p:nvPr>
        </p:nvSpPr>
        <p:spPr>
          <a:xfrm>
            <a:off x="2144488" y="2888119"/>
            <a:ext cx="5116286" cy="1030738"/>
          </a:xfrm>
        </p:spPr>
        <p:txBody>
          <a:bodyPr/>
          <a:lstStyle/>
          <a:p>
            <a:pPr marL="457200" lvl="1" indent="0">
              <a:buNone/>
            </a:pPr>
            <a:r>
              <a:rPr lang="en-US" altLang="en-US" sz="3200" b="1" dirty="0">
                <a:solidFill>
                  <a:srgbClr val="006699"/>
                </a:solidFill>
                <a:latin typeface="+mj-lt"/>
              </a:rPr>
              <a:t>Storage Structure</a:t>
            </a:r>
          </a:p>
        </p:txBody>
      </p:sp>
    </p:spTree>
    <p:extLst>
      <p:ext uri="{BB962C8B-B14F-4D97-AF65-F5344CB8AC3E}">
        <p14:creationId xmlns="" xmlns:p14="http://schemas.microsoft.com/office/powerpoint/2010/main" val="2653038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a:t>Chapter 1: Introduction</a:t>
            </a:r>
          </a:p>
        </p:txBody>
      </p:sp>
      <p:sp>
        <p:nvSpPr>
          <p:cNvPr id="7171" name="Rectangle 3">
            <a:extLst>
              <a:ext uri="{FF2B5EF4-FFF2-40B4-BE49-F238E27FC236}">
                <a16:creationId xmlns="" xmlns:a16="http://schemas.microsoft.com/office/drawing/2014/main" id="{D002EA22-F1BB-4F36-8EAD-4A3CBBBFD932}"/>
              </a:ext>
            </a:extLst>
          </p:cNvPr>
          <p:cNvSpPr>
            <a:spLocks noGrp="1" noChangeArrowheads="1"/>
          </p:cNvSpPr>
          <p:nvPr>
            <p:ph type="body" idx="4294967295"/>
          </p:nvPr>
        </p:nvSpPr>
        <p:spPr/>
        <p:txBody>
          <a:bodyPr/>
          <a:lstStyle/>
          <a:p>
            <a:r>
              <a:rPr lang="en-US" altLang="en-US"/>
              <a:t>What Operating Systems Do</a:t>
            </a:r>
          </a:p>
          <a:p>
            <a:r>
              <a:rPr lang="en-US" altLang="en-US"/>
              <a:t>Computer-System Organization</a:t>
            </a:r>
          </a:p>
          <a:p>
            <a:r>
              <a:rPr lang="en-US" altLang="en-US"/>
              <a:t>Computer-System Architecture</a:t>
            </a:r>
          </a:p>
          <a:p>
            <a:r>
              <a:rPr lang="en-US" altLang="en-US"/>
              <a:t>Operating-System Operations</a:t>
            </a:r>
          </a:p>
          <a:p>
            <a:r>
              <a:rPr lang="en-US" altLang="en-US"/>
              <a:t>Resource Management</a:t>
            </a:r>
          </a:p>
          <a:p>
            <a:r>
              <a:rPr lang="en-US" altLang="en-US"/>
              <a:t>Security and Protection</a:t>
            </a:r>
          </a:p>
          <a:p>
            <a:r>
              <a:rPr lang="en-US" altLang="en-US"/>
              <a:t>Virtualization</a:t>
            </a:r>
          </a:p>
          <a:p>
            <a:r>
              <a:rPr lang="en-US" altLang="en-US"/>
              <a:t>Distributed Systems</a:t>
            </a:r>
          </a:p>
          <a:p>
            <a:r>
              <a:rPr lang="en-US" altLang="en-US"/>
              <a:t>Kernel Data Structures</a:t>
            </a:r>
          </a:p>
          <a:p>
            <a:r>
              <a:rPr lang="en-US" altLang="en-US"/>
              <a:t>Computing Environments</a:t>
            </a:r>
          </a:p>
          <a:p>
            <a:r>
              <a:rPr lang="en-US" altLang="en-US"/>
              <a:t>Free/Libre and Open-Source Operating Systems</a:t>
            </a:r>
          </a:p>
          <a:p>
            <a:pPr>
              <a:buFont typeface="Monotype Sorts" pitchFamily="-84" charset="2"/>
              <a:buNone/>
            </a:pPr>
            <a:endParaRPr lang="en-US" altLang="en-US"/>
          </a:p>
          <a:p>
            <a:endParaRPr lang="en-US" altLang="en-US"/>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sz="1700" dirty="0"/>
              <a:t>Main memory – only large storage media that the CPU can access directly</a:t>
            </a:r>
          </a:p>
          <a:p>
            <a:pPr lvl="1"/>
            <a:r>
              <a:rPr lang="en-US" altLang="en-US" b="1" dirty="0">
                <a:solidFill>
                  <a:srgbClr val="006699"/>
                </a:solidFill>
                <a:latin typeface="+mj-lt"/>
              </a:rPr>
              <a:t>Random access</a:t>
            </a:r>
          </a:p>
          <a:p>
            <a:pPr lvl="1"/>
            <a:r>
              <a:rPr lang="en-US" altLang="en-US" sz="1600" dirty="0"/>
              <a:t>Typically </a:t>
            </a:r>
            <a:r>
              <a:rPr lang="en-US" altLang="en-US" b="1" dirty="0">
                <a:solidFill>
                  <a:srgbClr val="006699"/>
                </a:solidFill>
                <a:latin typeface="+mj-lt"/>
              </a:rPr>
              <a:t>volatile</a:t>
            </a:r>
          </a:p>
          <a:p>
            <a:r>
              <a:rPr lang="en-US" altLang="en-US" sz="1700" dirty="0" smtClean="0"/>
              <a:t>Secondary </a:t>
            </a:r>
            <a:r>
              <a:rPr lang="en-US" altLang="en-US" sz="1700" dirty="0"/>
              <a:t>storage – extension of main memory that provides large </a:t>
            </a:r>
            <a:r>
              <a:rPr lang="en-US" altLang="en-US" b="1" dirty="0">
                <a:solidFill>
                  <a:srgbClr val="006699"/>
                </a:solidFill>
                <a:latin typeface="+mj-lt"/>
              </a:rPr>
              <a:t>nonvolatile </a:t>
            </a:r>
            <a:r>
              <a:rPr lang="en-US" altLang="en-US" sz="1700" dirty="0"/>
              <a:t>storage capacity</a:t>
            </a:r>
          </a:p>
        </p:txBody>
      </p:sp>
    </p:spTree>
    <p:extLst>
      <p:ext uri="{BB962C8B-B14F-4D97-AF65-F5344CB8AC3E}">
        <p14:creationId xmlns="" xmlns:p14="http://schemas.microsoft.com/office/powerpoint/2010/main" val="197510682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p>
        </p:txBody>
      </p:sp>
      <p:sp>
        <p:nvSpPr>
          <p:cNvPr id="36867" name="Rectangle 3">
            <a:extLst>
              <a:ext uri="{FF2B5EF4-FFF2-40B4-BE49-F238E27FC236}">
                <a16:creationId xmlns="" xmlns:a16="http://schemas.microsoft.com/office/drawing/2014/main" id="{2A855027-4195-4654-9750-3AA93B73284D}"/>
              </a:ext>
            </a:extLst>
          </p:cNvPr>
          <p:cNvSpPr>
            <a:spLocks noGrp="1" noChangeArrowheads="1"/>
          </p:cNvSpPr>
          <p:nvPr>
            <p:ph type="body" idx="4294967295"/>
          </p:nvPr>
        </p:nvSpPr>
        <p:spPr>
          <a:xfrm>
            <a:off x="801688" y="1099455"/>
            <a:ext cx="6905398" cy="4441370"/>
          </a:xfrm>
        </p:spPr>
        <p:txBody>
          <a:bodyPr/>
          <a:lstStyle/>
          <a:p>
            <a:r>
              <a:rPr lang="en-US" altLang="en-US" b="1" dirty="0">
                <a:solidFill>
                  <a:srgbClr val="006699"/>
                </a:solidFill>
                <a:latin typeface="+mj-lt"/>
              </a:rPr>
              <a:t>Hard Disk Drives </a:t>
            </a:r>
            <a:r>
              <a:rPr lang="en-US" altLang="en-US" sz="1700" dirty="0"/>
              <a:t>(</a:t>
            </a:r>
            <a:r>
              <a:rPr lang="en-US" altLang="en-US" b="1" dirty="0">
                <a:solidFill>
                  <a:srgbClr val="006699"/>
                </a:solidFill>
                <a:latin typeface="+mj-lt"/>
              </a:rPr>
              <a:t>HDD</a:t>
            </a:r>
            <a:r>
              <a:rPr lang="en-US" altLang="en-US" sz="1700" dirty="0"/>
              <a:t>) – rigid metal or glass platters covered with magnetic recording material </a:t>
            </a:r>
          </a:p>
          <a:p>
            <a:pPr lvl="1"/>
            <a:r>
              <a:rPr lang="en-US" altLang="en-US" sz="1600" dirty="0"/>
              <a:t>Disk surface is logically divided into</a:t>
            </a:r>
            <a:r>
              <a:rPr lang="en-US" altLang="en-US" b="1" dirty="0">
                <a:solidFill>
                  <a:srgbClr val="006699"/>
                </a:solidFill>
                <a:latin typeface="+mj-lt"/>
              </a:rPr>
              <a:t> tracks</a:t>
            </a:r>
            <a:r>
              <a:rPr lang="en-US" altLang="en-US" sz="1600" dirty="0"/>
              <a:t>, which are subdivided into </a:t>
            </a:r>
            <a:r>
              <a:rPr lang="en-US" altLang="en-US" b="1" dirty="0">
                <a:solidFill>
                  <a:srgbClr val="006699"/>
                </a:solidFill>
                <a:latin typeface="+mj-lt"/>
              </a:rPr>
              <a:t>sectors</a:t>
            </a:r>
          </a:p>
          <a:p>
            <a:pPr lvl="1"/>
            <a:r>
              <a:rPr lang="en-US" altLang="en-US" sz="1600" dirty="0"/>
              <a:t>The </a:t>
            </a:r>
            <a:r>
              <a:rPr lang="en-US" altLang="en-US" b="1" dirty="0">
                <a:solidFill>
                  <a:srgbClr val="006699"/>
                </a:solidFill>
                <a:latin typeface="+mj-lt"/>
              </a:rPr>
              <a:t>disk controller </a:t>
            </a:r>
            <a:r>
              <a:rPr lang="en-US" altLang="en-US" sz="1600" dirty="0"/>
              <a:t>determines the logical interaction between the device and the computer </a:t>
            </a:r>
          </a:p>
          <a:p>
            <a:r>
              <a:rPr lang="en-US" altLang="en-US" b="1" dirty="0">
                <a:solidFill>
                  <a:srgbClr val="006699"/>
                </a:solidFill>
                <a:latin typeface="+mj-lt"/>
              </a:rPr>
              <a:t>Non-volatile memory</a:t>
            </a:r>
            <a:r>
              <a:rPr lang="en-US" altLang="en-US" sz="1700" dirty="0"/>
              <a:t> (</a:t>
            </a:r>
            <a:r>
              <a:rPr lang="en-US" altLang="en-US" b="1" dirty="0">
                <a:solidFill>
                  <a:srgbClr val="006699"/>
                </a:solidFill>
                <a:latin typeface="+mj-lt"/>
              </a:rPr>
              <a:t>NVM</a:t>
            </a:r>
            <a:r>
              <a:rPr lang="en-US" altLang="en-US" sz="1700" dirty="0"/>
              <a:t>)</a:t>
            </a:r>
            <a:r>
              <a:rPr lang="en-US" altLang="en-US" b="1" dirty="0">
                <a:solidFill>
                  <a:srgbClr val="006699"/>
                </a:solidFill>
                <a:latin typeface="+mj-lt"/>
              </a:rPr>
              <a:t> </a:t>
            </a:r>
            <a:r>
              <a:rPr lang="en-US" altLang="en-US" sz="1700" dirty="0"/>
              <a:t>devices– faster than hard disks, nonvolatile</a:t>
            </a:r>
          </a:p>
          <a:p>
            <a:pPr lvl="1"/>
            <a:r>
              <a:rPr lang="en-US" altLang="en-US" sz="1600" dirty="0"/>
              <a:t>Various technologies</a:t>
            </a:r>
          </a:p>
          <a:p>
            <a:pPr lvl="1"/>
            <a:r>
              <a:rPr lang="en-US" altLang="en-US" sz="1600" dirty="0"/>
              <a:t>Becoming more popular as capacity and performance increases, price drops</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 xmlns:a16="http://schemas.microsoft.com/office/drawing/2014/main" id="{9399C31D-3B45-4819-86D3-3562EEC74425}"/>
              </a:ext>
            </a:extLst>
          </p:cNvPr>
          <p:cNvSpPr>
            <a:spLocks noGrp="1" noChangeArrowheads="1"/>
          </p:cNvSpPr>
          <p:nvPr>
            <p:ph type="title"/>
          </p:nvPr>
        </p:nvSpPr>
        <p:spPr>
          <a:xfrm>
            <a:off x="947738" y="203200"/>
            <a:ext cx="7851775" cy="576263"/>
          </a:xfrm>
        </p:spPr>
        <p:txBody>
          <a:bodyPr/>
          <a:lstStyle/>
          <a:p>
            <a:r>
              <a:rPr lang="en-US" altLang="en-US" sz="3000"/>
              <a:t>Storage Definitions and Notation Review</a:t>
            </a:r>
          </a:p>
        </p:txBody>
      </p:sp>
      <p:pic>
        <p:nvPicPr>
          <p:cNvPr id="38915" name="Picture 3">
            <a:extLst>
              <a:ext uri="{FF2B5EF4-FFF2-40B4-BE49-F238E27FC236}">
                <a16:creationId xmlns="" xmlns:a16="http://schemas.microsoft.com/office/drawing/2014/main" id="{7CEF2D5C-E937-4516-898C-4034833D236B}"/>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 xmlns:a16="http://schemas.microsoft.com/office/drawing/2014/main" id="{00AC8D8D-292B-2943-B449-B924F9BB88F3}"/>
              </a:ext>
            </a:extLst>
          </p:cNvPr>
          <p:cNvSpPr/>
          <p:nvPr/>
        </p:nvSpPr>
        <p:spPr bwMode="auto">
          <a:xfrm>
            <a:off x="842962"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500" b="1" dirty="0">
                <a:solidFill>
                  <a:srgbClr val="006699"/>
                </a:solidFill>
                <a:latin typeface="+mj-lt"/>
              </a:rPr>
              <a:t>bit</a:t>
            </a:r>
            <a:r>
              <a:rPr lang="en-US" sz="1400" dirty="0"/>
              <a:t>. A bit can contain one of two</a:t>
            </a:r>
          </a:p>
          <a:p>
            <a:pPr>
              <a:defRPr/>
            </a:pPr>
            <a:r>
              <a:rPr lang="en-US" sz="1400" dirty="0"/>
              <a:t>values, 0 and 1. All other storage in a computer is based on collections of bits.</a:t>
            </a:r>
          </a:p>
          <a:p>
            <a:pPr>
              <a:defRPr/>
            </a:pPr>
            <a:r>
              <a:rPr lang="en-US" sz="1400" dirty="0"/>
              <a:t>Given enough bits, it is amazing how many things a computer can represent:</a:t>
            </a:r>
          </a:p>
          <a:p>
            <a:pPr>
              <a:defRPr/>
            </a:pPr>
            <a:r>
              <a:rPr lang="en-US" sz="1400" dirty="0"/>
              <a:t>numbers, letters, images, movies, sounds, documents, and programs, to name</a:t>
            </a:r>
          </a:p>
          <a:p>
            <a:pPr>
              <a:defRPr/>
            </a:pPr>
            <a:r>
              <a:rPr lang="en-US" sz="1400" dirty="0"/>
              <a:t>a few. A </a:t>
            </a:r>
            <a:r>
              <a:rPr kumimoji="1" lang="en-US" sz="1500" b="1" dirty="0">
                <a:solidFill>
                  <a:srgbClr val="006699"/>
                </a:solidFill>
                <a:latin typeface="+mj-lt"/>
              </a:rPr>
              <a:t>byte</a:t>
            </a:r>
            <a:r>
              <a:rPr lang="en-US" sz="1400" dirty="0"/>
              <a:t> is 8 bits, and on most computers it is the smallest convenient</a:t>
            </a:r>
          </a:p>
          <a:p>
            <a:pPr>
              <a:defRPr/>
            </a:pPr>
            <a:r>
              <a:rPr lang="en-US" sz="1400" dirty="0"/>
              <a:t>chunk of storage. For example, most computers don’t have an instruction to</a:t>
            </a:r>
          </a:p>
          <a:p>
            <a:pPr>
              <a:defRPr/>
            </a:pPr>
            <a:r>
              <a:rPr lang="en-US" sz="1400" dirty="0"/>
              <a:t>move a bit but do have one to move a byte. A less common term is </a:t>
            </a:r>
            <a:r>
              <a:rPr kumimoji="1" lang="en-US" sz="1500" b="1" dirty="0">
                <a:solidFill>
                  <a:srgbClr val="006699"/>
                </a:solidFill>
                <a:latin typeface="+mj-lt"/>
              </a:rPr>
              <a:t>word</a:t>
            </a:r>
            <a:r>
              <a:rPr lang="en-US" sz="1400" dirty="0"/>
              <a:t>,</a:t>
            </a:r>
          </a:p>
          <a:p>
            <a:pPr>
              <a:defRPr/>
            </a:pPr>
            <a:r>
              <a:rPr lang="en-US" sz="1400" dirty="0"/>
              <a:t>which is a given computer architecture’s native unit of data. A word is made</a:t>
            </a:r>
          </a:p>
          <a:p>
            <a:pPr>
              <a:defRPr/>
            </a:pPr>
            <a:r>
              <a:rPr lang="en-US" sz="1400" dirty="0"/>
              <a:t>up of one or more bytes. For example, a computer that has 64-bit registers and</a:t>
            </a:r>
          </a:p>
          <a:p>
            <a:pPr>
              <a:defRPr/>
            </a:pPr>
            <a:r>
              <a:rPr lang="en-US" sz="1400" dirty="0"/>
              <a:t>64-bit memory addressing typically has 64-bit (8-byte) words. A computer</a:t>
            </a:r>
          </a:p>
          <a:p>
            <a:pPr>
              <a:defRPr/>
            </a:pPr>
            <a:r>
              <a:rPr lang="en-US" sz="1400" dirty="0"/>
              <a:t>executes many operations in its native word size rather than a byte at a time.</a:t>
            </a:r>
          </a:p>
          <a:p>
            <a:pPr>
              <a:defRPr/>
            </a:pPr>
            <a:endParaRPr lang="en-US" sz="1400" dirty="0"/>
          </a:p>
          <a:p>
            <a:pPr>
              <a:defRPr/>
            </a:pPr>
            <a:r>
              <a:rPr lang="en-US" sz="1400" dirty="0"/>
              <a:t>Computer storage, along with most computer throughput, is generally</a:t>
            </a:r>
          </a:p>
          <a:p>
            <a:pPr>
              <a:defRPr/>
            </a:pPr>
            <a:r>
              <a:rPr lang="en-US" sz="1400" dirty="0"/>
              <a:t>measured and manipulated in bytes and collections of bytes. A </a:t>
            </a:r>
            <a:r>
              <a:rPr kumimoji="1" lang="en-US" sz="1500" b="1" dirty="0">
                <a:solidFill>
                  <a:srgbClr val="006699"/>
                </a:solidFill>
                <a:latin typeface="+mj-lt"/>
              </a:rPr>
              <a:t>kilobyte</a:t>
            </a:r>
            <a:r>
              <a:rPr lang="en-US" sz="1400" dirty="0"/>
              <a:t>, or</a:t>
            </a:r>
          </a:p>
          <a:p>
            <a:pPr>
              <a:defRPr/>
            </a:pPr>
            <a:r>
              <a:rPr lang="en-US" sz="1400" dirty="0"/>
              <a:t>KB , is 1,024 bytes; a </a:t>
            </a:r>
            <a:r>
              <a:rPr kumimoji="1" lang="en-US" sz="1500" b="1" dirty="0">
                <a:solidFill>
                  <a:srgbClr val="006699"/>
                </a:solidFill>
                <a:latin typeface="+mj-lt"/>
              </a:rPr>
              <a:t>megabyte</a:t>
            </a:r>
            <a:r>
              <a:rPr lang="en-US" sz="1400" dirty="0"/>
              <a:t>, or </a:t>
            </a:r>
            <a:r>
              <a:rPr kumimoji="1" lang="en-US" sz="1500" b="1" dirty="0">
                <a:solidFill>
                  <a:srgbClr val="006699"/>
                </a:solidFill>
                <a:latin typeface="+mj-lt"/>
              </a:rPr>
              <a:t>MB</a:t>
            </a:r>
            <a:r>
              <a:rPr lang="en-US" sz="1400" dirty="0"/>
              <a:t>, is 1,024</a:t>
            </a:r>
            <a:r>
              <a:rPr lang="en-US" sz="1400" baseline="30000" dirty="0"/>
              <a:t>2</a:t>
            </a:r>
            <a:r>
              <a:rPr lang="en-US" sz="1400" dirty="0"/>
              <a:t>  bytes; a </a:t>
            </a:r>
            <a:r>
              <a:rPr kumimoji="1" lang="en-US" sz="1500" b="1" dirty="0">
                <a:solidFill>
                  <a:srgbClr val="006699"/>
                </a:solidFill>
                <a:latin typeface="+mj-lt"/>
              </a:rPr>
              <a:t>gigabyte</a:t>
            </a:r>
            <a:r>
              <a:rPr lang="en-US" sz="1400" dirty="0"/>
              <a:t>, or </a:t>
            </a:r>
            <a:r>
              <a:rPr kumimoji="1" lang="en-US" sz="1500" b="1" dirty="0">
                <a:solidFill>
                  <a:srgbClr val="006699"/>
                </a:solidFill>
                <a:latin typeface="+mj-lt"/>
              </a:rPr>
              <a:t>GB</a:t>
            </a:r>
            <a:r>
              <a:rPr lang="en-US" sz="1400" dirty="0"/>
              <a:t>, is</a:t>
            </a:r>
          </a:p>
          <a:p>
            <a:pPr>
              <a:defRPr/>
            </a:pPr>
            <a:r>
              <a:rPr lang="en-US" sz="1400" dirty="0"/>
              <a:t>1,024</a:t>
            </a:r>
            <a:r>
              <a:rPr lang="en-US" sz="1400" baseline="30000" dirty="0"/>
              <a:t>3</a:t>
            </a:r>
            <a:r>
              <a:rPr lang="en-US" sz="1400" dirty="0"/>
              <a:t>  bytes; a </a:t>
            </a:r>
            <a:r>
              <a:rPr kumimoji="1" lang="en-US" sz="1500" b="1" dirty="0">
                <a:solidFill>
                  <a:srgbClr val="006699"/>
                </a:solidFill>
                <a:latin typeface="+mj-lt"/>
              </a:rPr>
              <a:t>terabyte</a:t>
            </a:r>
            <a:r>
              <a:rPr lang="en-US" sz="1400" dirty="0"/>
              <a:t>, or </a:t>
            </a:r>
            <a:r>
              <a:rPr kumimoji="1" lang="en-US" sz="1500" b="1" dirty="0">
                <a:solidFill>
                  <a:srgbClr val="006699"/>
                </a:solidFill>
                <a:latin typeface="+mj-lt"/>
              </a:rPr>
              <a:t>TB</a:t>
            </a:r>
            <a:r>
              <a:rPr lang="en-US" sz="1400" dirty="0"/>
              <a:t>, is 1,024</a:t>
            </a:r>
            <a:r>
              <a:rPr lang="en-US" sz="1400" baseline="30000" dirty="0"/>
              <a:t>4</a:t>
            </a:r>
            <a:r>
              <a:rPr lang="en-US" sz="1400" dirty="0"/>
              <a:t>  bytes; and a </a:t>
            </a:r>
            <a:r>
              <a:rPr kumimoji="1" lang="en-US" sz="1500" b="1" dirty="0">
                <a:solidFill>
                  <a:srgbClr val="006699"/>
                </a:solidFill>
                <a:latin typeface="+mj-lt"/>
              </a:rPr>
              <a:t>petabyte</a:t>
            </a:r>
            <a:r>
              <a:rPr lang="en-US" sz="1400" dirty="0"/>
              <a:t>, or </a:t>
            </a:r>
            <a:r>
              <a:rPr kumimoji="1" lang="en-US" sz="1500" b="1" dirty="0">
                <a:solidFill>
                  <a:srgbClr val="006699"/>
                </a:solidFill>
                <a:latin typeface="+mj-lt"/>
              </a:rPr>
              <a:t>PB</a:t>
            </a:r>
            <a:r>
              <a:rPr lang="en-US" sz="1400" dirty="0"/>
              <a:t>, is 1,024</a:t>
            </a:r>
            <a:r>
              <a:rPr lang="en-US" sz="1400" baseline="30000" dirty="0"/>
              <a:t>5</a:t>
            </a:r>
          </a:p>
          <a:p>
            <a:pPr>
              <a:defRPr/>
            </a:pPr>
            <a:r>
              <a:rPr lang="en-US" sz="1400" dirty="0"/>
              <a:t>bytes. Computer manufacturers often round off these numbers and say that</a:t>
            </a:r>
          </a:p>
          <a:p>
            <a:pPr>
              <a:defRPr/>
            </a:pPr>
            <a:r>
              <a:rPr lang="en-US" sz="1400" dirty="0"/>
              <a:t>a megabyte is 1 million bytes and a gigabyte is 1 billion bytes. Networking</a:t>
            </a:r>
          </a:p>
          <a:p>
            <a:pPr>
              <a:defRPr/>
            </a:pPr>
            <a:r>
              <a:rPr lang="en-US" sz="1400" dirty="0"/>
              <a:t>measurements are an exception to this general rule; they are given in bits</a:t>
            </a:r>
          </a:p>
          <a:p>
            <a:pPr>
              <a:defRPr/>
            </a:pPr>
            <a:r>
              <a:rPr lang="en-US" sz="1400" dirty="0"/>
              <a:t>(because networks move data a bit at a time).</a:t>
            </a:r>
          </a:p>
          <a:p>
            <a:pPr>
              <a:defRPr/>
            </a:pPr>
            <a:endParaRPr lang="en-US" sz="1400" dirty="0">
              <a:latin typeface="Verdana" charset="0"/>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 xmlns:a16="http://schemas.microsoft.com/office/drawing/2014/main" id="{D703547F-8757-4059-B0DB-0941113BB6DC}"/>
              </a:ext>
            </a:extLst>
          </p:cNvPr>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p>
          <a:p>
            <a:pPr lvl="1"/>
            <a:r>
              <a:rPr lang="en-US" altLang="en-US" dirty="0"/>
              <a:t>Speed</a:t>
            </a:r>
          </a:p>
          <a:p>
            <a:pPr lvl="1"/>
            <a:r>
              <a:rPr lang="en-US" altLang="en-US" dirty="0"/>
              <a:t>Cost</a:t>
            </a:r>
          </a:p>
          <a:p>
            <a:pPr lvl="1"/>
            <a:r>
              <a:rPr lang="en-US" altLang="en-US" dirty="0"/>
              <a:t>Volatility</a:t>
            </a:r>
          </a:p>
          <a:p>
            <a:r>
              <a:rPr lang="en-US" altLang="en-US" b="1" dirty="0">
                <a:solidFill>
                  <a:srgbClr val="006699"/>
                </a:solidFill>
                <a:latin typeface="+mj-lt"/>
              </a:rPr>
              <a:t>Caching</a:t>
            </a:r>
            <a:r>
              <a:rPr lang="en-US" altLang="en-US" dirty="0"/>
              <a:t> – copying information into faster storage system; main memory can be viewed as a cache for secondary storage</a:t>
            </a:r>
          </a:p>
          <a:p>
            <a:r>
              <a:rPr lang="en-US" altLang="en-US" b="1" dirty="0">
                <a:solidFill>
                  <a:srgbClr val="006699"/>
                </a:solidFill>
                <a:latin typeface="+mj-lt"/>
              </a:rPr>
              <a:t>Device Driver </a:t>
            </a:r>
            <a:r>
              <a:rPr lang="en-US" altLang="en-US" dirty="0"/>
              <a:t>for each device controller to manage I/O</a:t>
            </a:r>
          </a:p>
          <a:p>
            <a:pPr lvl="1"/>
            <a:r>
              <a:rPr lang="en-US" altLang="en-US" dirty="0"/>
              <a:t>Provides uniform interface between controller and kernel</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 xmlns:a16="http://schemas.microsoft.com/office/drawing/2014/main" id="{C0638B96-DF2B-4D8C-9A35-46ABC3264B5E}"/>
              </a:ext>
            </a:extLst>
          </p:cNvPr>
          <p:cNvSpPr>
            <a:spLocks noGrp="1" noChangeArrowheads="1"/>
          </p:cNvSpPr>
          <p:nvPr>
            <p:ph type="title" idx="4294967295"/>
          </p:nvPr>
        </p:nvSpPr>
        <p:spPr>
          <a:xfrm>
            <a:off x="835025" y="212725"/>
            <a:ext cx="7702550" cy="576263"/>
          </a:xfrm>
        </p:spPr>
        <p:txBody>
          <a:bodyPr/>
          <a:lstStyle/>
          <a:p>
            <a:r>
              <a:rPr lang="en-US" altLang="en-US"/>
              <a:t>How a Modern Computer Works</a:t>
            </a:r>
          </a:p>
        </p:txBody>
      </p:sp>
      <p:sp>
        <p:nvSpPr>
          <p:cNvPr id="44035" name="TextBox 3">
            <a:extLst>
              <a:ext uri="{FF2B5EF4-FFF2-40B4-BE49-F238E27FC236}">
                <a16:creationId xmlns="" xmlns:a16="http://schemas.microsoft.com/office/drawing/2014/main"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p>
        </p:txBody>
      </p:sp>
      <p:pic>
        <p:nvPicPr>
          <p:cNvPr id="44036" name="Picture 2">
            <a:extLst>
              <a:ext uri="{FF2B5EF4-FFF2-40B4-BE49-F238E27FC236}">
                <a16:creationId xmlns=""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 xmlns:a16="http://schemas.microsoft.com/office/drawing/2014/main" id="{7BF26148-599A-4FED-894F-98876040554D}"/>
              </a:ext>
            </a:extLst>
          </p:cNvPr>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 xmlns:a16="http://schemas.microsoft.com/office/drawing/2014/main" id="{D24405CB-DFA7-47F8-A3F1-1424947399EF}"/>
              </a:ext>
            </a:extLst>
          </p:cNvPr>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p>
          <a:p>
            <a:r>
              <a:rPr lang="en-US" altLang="en-US" dirty="0"/>
              <a:t>Device controller transfers blocks of data from buffer storage directly to main memory without CPU intervention</a:t>
            </a:r>
          </a:p>
          <a:p>
            <a:r>
              <a:rPr lang="en-US" altLang="en-US" dirty="0"/>
              <a:t>Only one interrupt is generated per block, rather than the one interrupt per byte</a:t>
            </a: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a:lnSpc>
                <a:spcPct val="90000"/>
              </a:lnSpc>
            </a:pPr>
            <a:r>
              <a:rPr lang="en-US" altLang="en-US" dirty="0"/>
              <a:t>Bootstrap program – simple code to initialize the system, load the kernel</a:t>
            </a:r>
          </a:p>
          <a:p>
            <a:pPr>
              <a:lnSpc>
                <a:spcPct val="90000"/>
              </a:lnSpc>
            </a:pPr>
            <a:r>
              <a:rPr lang="en-US" altLang="en-US" dirty="0"/>
              <a:t>Kernel loads</a:t>
            </a:r>
          </a:p>
          <a:p>
            <a:pPr>
              <a:lnSpc>
                <a:spcPct val="90000"/>
              </a:lnSpc>
            </a:pPr>
            <a:r>
              <a:rPr lang="en-US" altLang="en-US" dirty="0"/>
              <a:t>Starts </a:t>
            </a:r>
            <a:r>
              <a:rPr lang="en-US" altLang="en-US" b="1" dirty="0">
                <a:solidFill>
                  <a:srgbClr val="006699"/>
                </a:solidFill>
                <a:latin typeface="+mj-lt"/>
              </a:rPr>
              <a:t>system daemons </a:t>
            </a:r>
            <a:r>
              <a:rPr lang="en-US" altLang="en-US" dirty="0"/>
              <a:t>(services provided outside of the kernel)</a:t>
            </a:r>
          </a:p>
          <a:p>
            <a:pPr>
              <a:lnSpc>
                <a:spcPct val="90000"/>
              </a:lnSpc>
            </a:pPr>
            <a:r>
              <a:rPr lang="en-US" altLang="en-US" dirty="0"/>
              <a:t>Kernel</a:t>
            </a:r>
            <a:r>
              <a:rPr lang="en-US" altLang="en-US" b="1" dirty="0">
                <a:solidFill>
                  <a:srgbClr val="3366FF"/>
                </a:solidFill>
              </a:rPr>
              <a:t> </a:t>
            </a:r>
            <a:r>
              <a:rPr lang="en-US" altLang="en-US" b="1" dirty="0">
                <a:solidFill>
                  <a:srgbClr val="006699"/>
                </a:solidFill>
                <a:latin typeface="+mj-lt"/>
              </a:rPr>
              <a:t>interrupt driven </a:t>
            </a:r>
            <a:r>
              <a:rPr lang="en-US" altLang="en-US" dirty="0"/>
              <a:t>(hardware and software)</a:t>
            </a:r>
          </a:p>
          <a:p>
            <a:pPr lvl="1">
              <a:lnSpc>
                <a:spcPct val="90000"/>
              </a:lnSpc>
            </a:pPr>
            <a:r>
              <a:rPr lang="en-US" altLang="en-US" dirty="0"/>
              <a:t>Hardware interrupt by one of the devices </a:t>
            </a:r>
          </a:p>
          <a:p>
            <a:pPr lvl="1">
              <a:lnSpc>
                <a:spcPct val="90000"/>
              </a:lnSpc>
            </a:pPr>
            <a:r>
              <a:rPr lang="en-US" altLang="en-US" dirty="0"/>
              <a:t>Software interrupt (</a:t>
            </a:r>
            <a:r>
              <a:rPr lang="en-US" altLang="en-US" b="1" dirty="0">
                <a:solidFill>
                  <a:srgbClr val="006699"/>
                </a:solidFill>
                <a:latin typeface="+mj-lt"/>
              </a:rPr>
              <a:t>exception</a:t>
            </a:r>
            <a:r>
              <a:rPr lang="en-US" altLang="en-US" b="1" dirty="0">
                <a:solidFill>
                  <a:srgbClr val="3366FF"/>
                </a:solidFill>
              </a:rPr>
              <a:t> </a:t>
            </a:r>
            <a:r>
              <a:rPr lang="en-US" altLang="en-US" dirty="0"/>
              <a:t>or </a:t>
            </a:r>
            <a:r>
              <a:rPr lang="en-US" altLang="en-US" b="1" dirty="0">
                <a:solidFill>
                  <a:srgbClr val="006699"/>
                </a:solidFill>
                <a:latin typeface="+mj-lt"/>
              </a:rPr>
              <a:t>trap</a:t>
            </a:r>
            <a:r>
              <a:rPr lang="en-US" altLang="en-US" dirty="0"/>
              <a:t>):</a:t>
            </a:r>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smtClean="0"/>
              <a:t>Other </a:t>
            </a:r>
            <a:r>
              <a:rPr lang="en-US" altLang="en-US" dirty="0"/>
              <a:t>process problems include infinite loop, processes modifying each other or the operating system</a:t>
            </a:r>
          </a:p>
          <a:p>
            <a:pPr lvl="1">
              <a:lnSpc>
                <a:spcPct val="90000"/>
              </a:lnSpc>
            </a:pPr>
            <a:endParaRPr lang="en-US" altLang="en-US" dirty="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p>
        </p:txBody>
      </p:sp>
      <p:sp>
        <p:nvSpPr>
          <p:cNvPr id="61443" name="Rectangle 3">
            <a:extLst>
              <a:ext uri="{FF2B5EF4-FFF2-40B4-BE49-F238E27FC236}">
                <a16:creationId xmlns="" xmlns:a16="http://schemas.microsoft.com/office/drawing/2014/main" id="{791B5A88-3ACB-440F-8638-FDCD2CDEF4EB}"/>
              </a:ext>
            </a:extLst>
          </p:cNvPr>
          <p:cNvSpPr>
            <a:spLocks noGrp="1" noChangeArrowheads="1"/>
          </p:cNvSpPr>
          <p:nvPr>
            <p:ph type="body" idx="4294967295"/>
          </p:nvPr>
        </p:nvSpPr>
        <p:spPr>
          <a:xfrm>
            <a:off x="827088" y="835025"/>
            <a:ext cx="6337387" cy="5193986"/>
          </a:xfrm>
        </p:spPr>
        <p:txBody>
          <a:bodyPr/>
          <a:lstStyle/>
          <a:p>
            <a:pPr>
              <a:lnSpc>
                <a:spcPct val="90000"/>
              </a:lnSpc>
              <a:buFont typeface="Monotype Sorts" pitchFamily="-84" charset="2"/>
              <a:buNone/>
            </a:pPr>
            <a:endParaRPr lang="en-US" altLang="en-US" sz="1600" dirty="0"/>
          </a:p>
          <a:p>
            <a:pPr>
              <a:lnSpc>
                <a:spcPct val="90000"/>
              </a:lnSpc>
            </a:pPr>
            <a:r>
              <a:rPr lang="en-US" altLang="en-US" sz="2000" dirty="0"/>
              <a:t>Single user cannot always keep CPU and I/O devices busy </a:t>
            </a:r>
          </a:p>
          <a:p>
            <a:pPr>
              <a:lnSpc>
                <a:spcPct val="90000"/>
              </a:lnSpc>
            </a:pPr>
            <a:r>
              <a:rPr lang="en-US" altLang="en-US" sz="2000" dirty="0"/>
              <a:t>Multiprogramming organizes jobs (code and data) so CPU always has one to execute</a:t>
            </a:r>
          </a:p>
          <a:p>
            <a:pPr>
              <a:lnSpc>
                <a:spcPct val="90000"/>
              </a:lnSpc>
            </a:pPr>
            <a:r>
              <a:rPr lang="en-US" altLang="en-US" sz="2000" dirty="0"/>
              <a:t>A subset of total jobs in system is kept in memory</a:t>
            </a:r>
          </a:p>
          <a:p>
            <a:pPr>
              <a:lnSpc>
                <a:spcPct val="90000"/>
              </a:lnSpc>
            </a:pPr>
            <a:r>
              <a:rPr lang="en-US" altLang="en-US" sz="2000" dirty="0"/>
              <a:t>One job selected and run via </a:t>
            </a:r>
            <a:r>
              <a:rPr lang="en-US" altLang="en-US" sz="2400" b="1" dirty="0">
                <a:solidFill>
                  <a:srgbClr val="006699"/>
                </a:solidFill>
                <a:latin typeface="+mj-lt"/>
              </a:rPr>
              <a:t>job scheduling</a:t>
            </a:r>
          </a:p>
          <a:p>
            <a:pPr>
              <a:lnSpc>
                <a:spcPct val="90000"/>
              </a:lnSpc>
            </a:pPr>
            <a:r>
              <a:rPr lang="en-US" altLang="en-US" sz="2000" dirty="0"/>
              <a:t>When job has to wait (for I/O for example), OS switches to another job</a:t>
            </a:r>
          </a:p>
          <a:p>
            <a:pPr lvl="1">
              <a:lnSpc>
                <a:spcPct val="90000"/>
              </a:lnSpc>
            </a:pPr>
            <a:endParaRPr lang="en-US" altLang="en-US" sz="800" dirty="0"/>
          </a:p>
        </p:txBody>
      </p:sp>
    </p:spTree>
    <p:extLst>
      <p:ext uri="{BB962C8B-B14F-4D97-AF65-F5344CB8AC3E}">
        <p14:creationId xmlns="" xmlns:p14="http://schemas.microsoft.com/office/powerpoint/2010/main" val="387765787"/>
      </p:ext>
    </p:extLst>
  </p:cSld>
  <p:clrMapOvr>
    <a:masterClrMapping/>
  </p:clrMapOvr>
  <p:transition spd="slow"/>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p>
        </p:txBody>
      </p:sp>
      <p:sp>
        <p:nvSpPr>
          <p:cNvPr id="61443" name="Rectangle 3">
            <a:extLst>
              <a:ext uri="{FF2B5EF4-FFF2-40B4-BE49-F238E27FC236}">
                <a16:creationId xmlns="" xmlns:a16="http://schemas.microsoft.com/office/drawing/2014/main" id="{791B5A88-3ACB-440F-8638-FDCD2CDEF4EB}"/>
              </a:ext>
            </a:extLst>
          </p:cNvPr>
          <p:cNvSpPr>
            <a:spLocks noGrp="1" noChangeArrowheads="1"/>
          </p:cNvSpPr>
          <p:nvPr>
            <p:ph type="body" idx="4294967295"/>
          </p:nvPr>
        </p:nvSpPr>
        <p:spPr>
          <a:xfrm>
            <a:off x="827088" y="835026"/>
            <a:ext cx="6207218" cy="4872503"/>
          </a:xfrm>
        </p:spPr>
        <p:txBody>
          <a:bodyPr/>
          <a:lstStyle/>
          <a:p>
            <a:pPr>
              <a:lnSpc>
                <a:spcPct val="90000"/>
              </a:lnSpc>
              <a:buFont typeface="Monotype Sorts" pitchFamily="-84" charset="2"/>
              <a:buNone/>
            </a:pPr>
            <a:endParaRPr lang="en-US" altLang="en-US" sz="1600" dirty="0"/>
          </a:p>
          <a:p>
            <a:pPr lvl="1">
              <a:lnSpc>
                <a:spcPct val="90000"/>
              </a:lnSpc>
            </a:pPr>
            <a:endParaRPr lang="en-US" altLang="en-US" sz="800" dirty="0"/>
          </a:p>
          <a:p>
            <a:pPr>
              <a:lnSpc>
                <a:spcPct val="90000"/>
              </a:lnSpc>
            </a:pPr>
            <a:r>
              <a:rPr lang="en-US" altLang="en-US" dirty="0"/>
              <a:t>A logical extension of Batch systems– the CPU switches jobs so frequently that users can interact with each job while it is running, creating </a:t>
            </a:r>
            <a:r>
              <a:rPr lang="en-US" altLang="en-US" sz="2000" b="1" dirty="0">
                <a:solidFill>
                  <a:srgbClr val="006699"/>
                </a:solidFill>
                <a:latin typeface="+mj-lt"/>
              </a:rPr>
              <a:t>interactive</a:t>
            </a:r>
            <a:r>
              <a:rPr lang="en-US" altLang="en-US" dirty="0"/>
              <a:t> computing</a:t>
            </a:r>
          </a:p>
          <a:p>
            <a:pPr lvl="1">
              <a:lnSpc>
                <a:spcPct val="90000"/>
              </a:lnSpc>
            </a:pPr>
            <a:r>
              <a:rPr lang="en-US" altLang="en-US" sz="2000" b="1" dirty="0">
                <a:solidFill>
                  <a:srgbClr val="006699"/>
                </a:solidFill>
                <a:latin typeface="+mj-lt"/>
              </a:rPr>
              <a:t>Response time </a:t>
            </a:r>
            <a:r>
              <a:rPr lang="en-US" altLang="en-US" dirty="0"/>
              <a:t>should be &lt; 1 second</a:t>
            </a:r>
          </a:p>
          <a:p>
            <a:pPr lvl="1">
              <a:lnSpc>
                <a:spcPct val="90000"/>
              </a:lnSpc>
            </a:pPr>
            <a:r>
              <a:rPr lang="en-US" altLang="en-US" dirty="0"/>
              <a:t>Each user has at least one program executing in memory </a:t>
            </a:r>
            <a:r>
              <a:rPr lang="en-US" altLang="en-US" dirty="0">
                <a:sym typeface="Wingdings 3" panose="05040102010807070707" pitchFamily="18" charset="2"/>
              </a:rPr>
              <a:t> </a:t>
            </a:r>
            <a:r>
              <a:rPr lang="en-US" altLang="en-US" sz="2000" b="1" dirty="0">
                <a:solidFill>
                  <a:srgbClr val="006699"/>
                </a:solidFill>
                <a:latin typeface="+mj-lt"/>
                <a:sym typeface="Wingdings 3" panose="05040102010807070707" pitchFamily="18" charset="2"/>
              </a:rPr>
              <a:t>process</a:t>
            </a:r>
          </a:p>
          <a:p>
            <a:pPr lvl="1">
              <a:lnSpc>
                <a:spcPct val="90000"/>
              </a:lnSpc>
            </a:pPr>
            <a:r>
              <a:rPr lang="en-US" altLang="en-US" dirty="0">
                <a:sym typeface="Wingdings 3" panose="05040102010807070707" pitchFamily="18" charset="2"/>
              </a:rPr>
              <a:t>If several jobs ready to run at the same time  </a:t>
            </a:r>
            <a:r>
              <a:rPr lang="en-US" altLang="en-US" sz="2000" b="1" dirty="0">
                <a:solidFill>
                  <a:srgbClr val="006699"/>
                </a:solidFill>
                <a:latin typeface="+mj-lt"/>
                <a:sym typeface="Wingdings 3" panose="05040102010807070707" pitchFamily="18" charset="2"/>
              </a:rPr>
              <a:t>CPU scheduling</a:t>
            </a:r>
          </a:p>
          <a:p>
            <a:pPr lvl="1">
              <a:lnSpc>
                <a:spcPct val="90000"/>
              </a:lnSpc>
            </a:pPr>
            <a:r>
              <a:rPr lang="en-US" altLang="en-US" dirty="0">
                <a:sym typeface="Wingdings 3" panose="05040102010807070707" pitchFamily="18" charset="2"/>
              </a:rPr>
              <a:t>If processes don</a:t>
            </a:r>
            <a:r>
              <a:rPr lang="ja-JP" altLang="en-US" dirty="0">
                <a:sym typeface="Wingdings 3" panose="05040102010807070707" pitchFamily="18" charset="2"/>
              </a:rPr>
              <a:t>’</a:t>
            </a:r>
            <a:r>
              <a:rPr lang="en-US" altLang="ja-JP" dirty="0">
                <a:sym typeface="Wingdings 3" panose="05040102010807070707" pitchFamily="18" charset="2"/>
              </a:rPr>
              <a:t>t fit in memory, </a:t>
            </a:r>
            <a:r>
              <a:rPr lang="en-US" altLang="ja-JP" sz="2000" b="1" dirty="0">
                <a:solidFill>
                  <a:srgbClr val="006699"/>
                </a:solidFill>
                <a:latin typeface="+mj-lt"/>
                <a:sym typeface="Wingdings 3" panose="05040102010807070707" pitchFamily="18" charset="2"/>
              </a:rPr>
              <a:t>swapping</a:t>
            </a:r>
            <a:r>
              <a:rPr lang="en-US" altLang="ja-JP" dirty="0">
                <a:sym typeface="Wingdings 3" panose="05040102010807070707" pitchFamily="18" charset="2"/>
              </a:rPr>
              <a:t> moves them in and out to run</a:t>
            </a:r>
          </a:p>
          <a:p>
            <a:pPr lvl="1">
              <a:lnSpc>
                <a:spcPct val="90000"/>
              </a:lnSpc>
            </a:pPr>
            <a:r>
              <a:rPr lang="en-US" altLang="en-US" sz="2000" b="1" dirty="0">
                <a:solidFill>
                  <a:srgbClr val="006699"/>
                </a:solidFill>
                <a:latin typeface="+mj-lt"/>
                <a:sym typeface="Wingdings 3" panose="05040102010807070707" pitchFamily="18" charset="2"/>
              </a:rPr>
              <a:t>Virtual memory </a:t>
            </a:r>
            <a:r>
              <a:rPr lang="en-US" altLang="en-US" dirty="0">
                <a:sym typeface="Wingdings 3" panose="05040102010807070707" pitchFamily="18" charset="2"/>
              </a:rPr>
              <a:t>allows execution of processes not completely in memory</a:t>
            </a:r>
          </a:p>
        </p:txBody>
      </p:sp>
    </p:spTree>
    <p:extLst>
      <p:ext uri="{BB962C8B-B14F-4D97-AF65-F5344CB8AC3E}">
        <p14:creationId xmlns="" xmlns:p14="http://schemas.microsoft.com/office/powerpoint/2010/main" val="1990771269"/>
      </p:ext>
    </p:extLst>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 xmlns:a16="http://schemas.microsoft.com/office/drawing/2014/main" id="{FB756355-6FC3-4D1A-BBDC-6B9FBCD76A54}"/>
              </a:ext>
            </a:extLst>
          </p:cNvPr>
          <p:cNvSpPr>
            <a:spLocks noGrp="1" noChangeArrowheads="1"/>
          </p:cNvSpPr>
          <p:nvPr>
            <p:ph type="title" idx="4294967295"/>
          </p:nvPr>
        </p:nvSpPr>
        <p:spPr>
          <a:xfrm>
            <a:off x="457200" y="166688"/>
            <a:ext cx="8015288" cy="617537"/>
          </a:xfrm>
        </p:spPr>
        <p:txBody>
          <a:bodyPr/>
          <a:lstStyle/>
          <a:p>
            <a:pPr eaLnBrk="1" hangingPunct="1"/>
            <a:r>
              <a:rPr lang="en-US" altLang="en-US"/>
              <a:t>Objectives</a:t>
            </a:r>
          </a:p>
        </p:txBody>
      </p:sp>
      <p:sp>
        <p:nvSpPr>
          <p:cNvPr id="9219" name="Rectangle 3">
            <a:extLst>
              <a:ext uri="{FF2B5EF4-FFF2-40B4-BE49-F238E27FC236}">
                <a16:creationId xmlns=""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a:t>Describe the general organization of a computer system and the role of interrupts</a:t>
            </a:r>
          </a:p>
          <a:p>
            <a:r>
              <a:rPr lang="en-US" altLang="en-US"/>
              <a:t>Describe the components in a modern, multiprocessor computer system</a:t>
            </a:r>
          </a:p>
          <a:p>
            <a:r>
              <a:rPr lang="en-US" altLang="en-US"/>
              <a:t>Illustrate the transition from user mode to kernel mode</a:t>
            </a:r>
          </a:p>
          <a:p>
            <a:r>
              <a:rPr lang="en-US" altLang="en-US"/>
              <a:t>Discuss how operating systems are used in various computing environments</a:t>
            </a:r>
          </a:p>
          <a:p>
            <a:r>
              <a:rPr lang="en-US" altLang="en-US"/>
              <a:t>Provide examples of free and open-source operating systems</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 xmlns:a16="http://schemas.microsoft.com/office/drawing/2014/main" id="{7290B74C-531F-48AF-B9FC-4141DDA68625}"/>
              </a:ext>
            </a:extLst>
          </p:cNvPr>
          <p:cNvSpPr>
            <a:spLocks noGrp="1" noChangeArrowheads="1"/>
          </p:cNvSpPr>
          <p:nvPr>
            <p:ph type="title" idx="4294967295"/>
          </p:nvPr>
        </p:nvSpPr>
        <p:spPr>
          <a:xfrm>
            <a:off x="1033463" y="198438"/>
            <a:ext cx="8229600" cy="576262"/>
          </a:xfrm>
        </p:spPr>
        <p:txBody>
          <a:bodyPr/>
          <a:lstStyle/>
          <a:p>
            <a:pPr eaLnBrk="1" hangingPunct="1"/>
            <a:r>
              <a:rPr lang="en-US" altLang="en-US" sz="2800"/>
              <a:t>Memory Layout for Multiprogrammed System</a:t>
            </a:r>
          </a:p>
        </p:txBody>
      </p:sp>
      <p:pic>
        <p:nvPicPr>
          <p:cNvPr id="63491" name="Picture 2">
            <a:extLst>
              <a:ext uri="{FF2B5EF4-FFF2-40B4-BE49-F238E27FC236}">
                <a16:creationId xmlns=""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transition spd="slow"/>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dirty="0"/>
              <a:t>Timer</a:t>
            </a:r>
          </a:p>
        </p:txBody>
      </p:sp>
      <p:sp>
        <p:nvSpPr>
          <p:cNvPr id="67587" name="Rectangle 4">
            <a:extLst>
              <a:ext uri="{FF2B5EF4-FFF2-40B4-BE49-F238E27FC236}">
                <a16:creationId xmlns="" xmlns:a16="http://schemas.microsoft.com/office/drawing/2014/main" id="{9297C259-8FFF-444B-B901-A11F92099A25}"/>
              </a:ext>
            </a:extLst>
          </p:cNvPr>
          <p:cNvSpPr>
            <a:spLocks noGrp="1" noChangeArrowheads="1"/>
          </p:cNvSpPr>
          <p:nvPr>
            <p:ph type="body" idx="4294967295"/>
          </p:nvPr>
        </p:nvSpPr>
        <p:spPr>
          <a:xfrm>
            <a:off x="793750" y="1319758"/>
            <a:ext cx="7781925" cy="2817813"/>
          </a:xfrm>
        </p:spPr>
        <p:txBody>
          <a:bodyPr/>
          <a:lstStyle/>
          <a:p>
            <a:r>
              <a:rPr lang="en-US" altLang="en-US" sz="2000" dirty="0"/>
              <a:t>Timer to prevent infinite </a:t>
            </a:r>
            <a:r>
              <a:rPr lang="en-US" altLang="en-US" sz="2000" dirty="0" smtClean="0"/>
              <a:t>loop</a:t>
            </a:r>
            <a:endParaRPr lang="en-US" altLang="en-US" sz="2000" dirty="0"/>
          </a:p>
          <a:p>
            <a:pPr lvl="1"/>
            <a:r>
              <a:rPr lang="en-US" altLang="en-US" sz="2000" dirty="0"/>
              <a:t>Timer is set to interrupt the computer after some time period</a:t>
            </a:r>
          </a:p>
          <a:p>
            <a:pPr lvl="1"/>
            <a:r>
              <a:rPr lang="en-US" altLang="en-US" sz="2000" dirty="0"/>
              <a:t>Keep a counter that is decremented by the physical clock</a:t>
            </a:r>
          </a:p>
          <a:p>
            <a:pPr lvl="1"/>
            <a:r>
              <a:rPr lang="en-US" altLang="en-US" sz="2000" dirty="0"/>
              <a:t>Operating system set the </a:t>
            </a:r>
            <a:r>
              <a:rPr lang="en-US" altLang="en-US" sz="2000" dirty="0" smtClean="0"/>
              <a:t>counter</a:t>
            </a:r>
            <a:endParaRPr lang="en-US" altLang="en-US" sz="2000" dirty="0"/>
          </a:p>
          <a:p>
            <a:pPr lvl="1"/>
            <a:r>
              <a:rPr lang="en-US" altLang="en-US" sz="2000" dirty="0"/>
              <a:t>When counter zero generate an interrupt</a:t>
            </a:r>
          </a:p>
          <a:p>
            <a:pPr lvl="1"/>
            <a:r>
              <a:rPr lang="en-US" altLang="en-US" sz="2000" dirty="0"/>
              <a:t>Set up before scheduling process to regain control or terminate program that exceeds allotted time</a:t>
            </a: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 xmlns:a16="http://schemas.microsoft.com/office/drawing/2014/main" id="{DA50E938-3020-46E3-B296-A67E7CFD9384}"/>
              </a:ext>
            </a:extLst>
          </p:cNvPr>
          <p:cNvSpPr>
            <a:spLocks noGrp="1" noChangeArrowheads="1"/>
          </p:cNvSpPr>
          <p:nvPr>
            <p:ph type="title" idx="4294967295"/>
          </p:nvPr>
        </p:nvSpPr>
        <p:spPr>
          <a:xfrm>
            <a:off x="1089025" y="207963"/>
            <a:ext cx="7439025" cy="576262"/>
          </a:xfrm>
        </p:spPr>
        <p:txBody>
          <a:bodyPr/>
          <a:lstStyle/>
          <a:p>
            <a:pPr eaLnBrk="1" hangingPunct="1"/>
            <a:r>
              <a:rPr lang="en-US" altLang="en-US"/>
              <a:t>Process Management</a:t>
            </a:r>
          </a:p>
        </p:txBody>
      </p:sp>
      <p:sp>
        <p:nvSpPr>
          <p:cNvPr id="69635" name="Rectangle 3">
            <a:extLst>
              <a:ext uri="{FF2B5EF4-FFF2-40B4-BE49-F238E27FC236}">
                <a16:creationId xmlns="" xmlns:a16="http://schemas.microsoft.com/office/drawing/2014/main" id="{D4C6DC0E-B371-44AD-AC31-D9E79C80218B}"/>
              </a:ext>
            </a:extLst>
          </p:cNvPr>
          <p:cNvSpPr>
            <a:spLocks noGrp="1" noChangeArrowheads="1"/>
          </p:cNvSpPr>
          <p:nvPr>
            <p:ph type="body" idx="4294967295"/>
          </p:nvPr>
        </p:nvSpPr>
        <p:spPr>
          <a:xfrm>
            <a:off x="774700" y="809625"/>
            <a:ext cx="7753350" cy="5105400"/>
          </a:xfrm>
        </p:spPr>
        <p:txBody>
          <a:bodyPr/>
          <a:lstStyle/>
          <a:p>
            <a:pPr>
              <a:lnSpc>
                <a:spcPct val="90000"/>
              </a:lnSpc>
            </a:pPr>
            <a:endParaRPr lang="en-US" altLang="en-US" dirty="0"/>
          </a:p>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p>
          <a:p>
            <a:pPr>
              <a:lnSpc>
                <a:spcPct val="90000"/>
              </a:lnSpc>
            </a:pPr>
            <a:r>
              <a:rPr lang="en-US" altLang="en-US" dirty="0"/>
              <a:t>Process needs resources to accomplish its task</a:t>
            </a:r>
          </a:p>
          <a:p>
            <a:pPr lvl="1">
              <a:lnSpc>
                <a:spcPct val="90000"/>
              </a:lnSpc>
            </a:pPr>
            <a:r>
              <a:rPr lang="en-US" altLang="en-US" dirty="0"/>
              <a:t>CPU, memory, I/O, files</a:t>
            </a:r>
          </a:p>
          <a:p>
            <a:pPr lvl="1">
              <a:lnSpc>
                <a:spcPct val="90000"/>
              </a:lnSpc>
            </a:pPr>
            <a:r>
              <a:rPr lang="en-US" altLang="en-US" dirty="0"/>
              <a:t>Initialization data</a:t>
            </a:r>
          </a:p>
          <a:p>
            <a:pPr>
              <a:lnSpc>
                <a:spcPct val="90000"/>
              </a:lnSpc>
            </a:pPr>
            <a:r>
              <a:rPr lang="en-US" altLang="en-US" dirty="0"/>
              <a:t>Process termination requires reclaim of any reusable resources</a:t>
            </a:r>
          </a:p>
          <a:p>
            <a:pPr>
              <a:lnSpc>
                <a:spcPct val="90000"/>
              </a:lnSpc>
            </a:pPr>
            <a:r>
              <a:rPr lang="en-US" altLang="en-US" dirty="0"/>
              <a:t>Single-threaded process has one </a:t>
            </a:r>
            <a:r>
              <a:rPr lang="en-US" altLang="en-US" b="1" dirty="0">
                <a:solidFill>
                  <a:srgbClr val="006699"/>
                </a:solidFill>
                <a:latin typeface="+mj-lt"/>
              </a:rPr>
              <a:t>program counter </a:t>
            </a:r>
            <a:r>
              <a:rPr lang="en-US" altLang="en-US" dirty="0"/>
              <a:t>specifying location of next instruction to execute</a:t>
            </a:r>
          </a:p>
          <a:p>
            <a:pPr lvl="1">
              <a:lnSpc>
                <a:spcPct val="90000"/>
              </a:lnSpc>
            </a:pPr>
            <a:r>
              <a:rPr lang="en-US" altLang="en-US" dirty="0"/>
              <a:t>Process executes instructions sequentially, one at a time, until completion</a:t>
            </a:r>
          </a:p>
          <a:p>
            <a:pPr>
              <a:lnSpc>
                <a:spcPct val="90000"/>
              </a:lnSpc>
            </a:pPr>
            <a:r>
              <a:rPr lang="en-US" altLang="en-US" dirty="0"/>
              <a:t>Multi-threaded process has one program counter per thread</a:t>
            </a:r>
          </a:p>
          <a:p>
            <a:pPr>
              <a:lnSpc>
                <a:spcPct val="90000"/>
              </a:lnSpc>
            </a:pPr>
            <a:r>
              <a:rPr lang="en-US" altLang="en-US" dirty="0"/>
              <a:t>Typically system has many processes, some user, some operating system running concurrently on one or more </a:t>
            </a:r>
            <a:r>
              <a:rPr lang="en-US" altLang="en-US" dirty="0" smtClean="0"/>
              <a:t>CPUs</a:t>
            </a:r>
            <a:endParaRPr lang="en-US" altLang="en-US" dirty="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 xmlns:a16="http://schemas.microsoft.com/office/drawing/2014/main" id="{4E63581D-8ED3-4026-94C0-CCB0731C5397}"/>
              </a:ext>
            </a:extLst>
          </p:cNvPr>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 xmlns:a16="http://schemas.microsoft.com/office/drawing/2014/main" id="{5F49578D-CEFD-4613-A40B-360A0128FDA1}"/>
              </a:ext>
            </a:extLst>
          </p:cNvPr>
          <p:cNvSpPr>
            <a:spLocks noGrp="1" noChangeArrowheads="1"/>
          </p:cNvSpPr>
          <p:nvPr>
            <p:ph type="body" idx="4294967295"/>
          </p:nvPr>
        </p:nvSpPr>
        <p:spPr>
          <a:xfrm>
            <a:off x="885825" y="1587500"/>
            <a:ext cx="7670800" cy="4035425"/>
          </a:xfrm>
        </p:spPr>
        <p:txBody>
          <a:bodyPr/>
          <a:lstStyle/>
          <a:p>
            <a:pPr>
              <a:buFont typeface="Monotype Sorts" pitchFamily="-84" charset="2"/>
              <a:buNone/>
            </a:pPr>
            <a:r>
              <a:rPr lang="en-US" altLang="en-US"/>
              <a:t>     </a:t>
            </a:r>
          </a:p>
          <a:p>
            <a:r>
              <a:rPr lang="en-US" altLang="en-US"/>
              <a:t>Creating and deleting both user and system processes</a:t>
            </a:r>
          </a:p>
          <a:p>
            <a:r>
              <a:rPr lang="en-US" altLang="en-US"/>
              <a:t>Suspending and resuming processes</a:t>
            </a:r>
          </a:p>
          <a:p>
            <a:r>
              <a:rPr lang="en-US" altLang="en-US"/>
              <a:t>Providing mechanisms for process synchronization</a:t>
            </a:r>
          </a:p>
          <a:p>
            <a:r>
              <a:rPr lang="en-US" altLang="en-US"/>
              <a:t>Providing mechanisms for process communication</a:t>
            </a:r>
          </a:p>
          <a:p>
            <a:r>
              <a:rPr lang="en-US" altLang="en-US"/>
              <a:t>Providing mechanisms for deadlock handling</a:t>
            </a:r>
          </a:p>
        </p:txBody>
      </p:sp>
      <p:sp>
        <p:nvSpPr>
          <p:cNvPr id="71684" name="Text Box 4">
            <a:extLst>
              <a:ext uri="{FF2B5EF4-FFF2-40B4-BE49-F238E27FC236}">
                <a16:creationId xmlns="" xmlns:a16="http://schemas.microsoft.com/office/drawing/2014/main"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 xmlns:a16="http://schemas.microsoft.com/office/drawing/2014/main" id="{E2DBCB9D-11F1-4C2F-AE3C-A4279C1AC3B6}"/>
              </a:ext>
            </a:extLst>
          </p:cNvPr>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p>
        </p:txBody>
      </p:sp>
      <p:sp>
        <p:nvSpPr>
          <p:cNvPr id="73731" name="Rectangle 3">
            <a:extLst>
              <a:ext uri="{FF2B5EF4-FFF2-40B4-BE49-F238E27FC236}">
                <a16:creationId xmlns="" xmlns:a16="http://schemas.microsoft.com/office/drawing/2014/main" id="{CB3E2804-3594-4FE6-B024-FDD528C64534}"/>
              </a:ext>
            </a:extLst>
          </p:cNvPr>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 xmlns:a16="http://schemas.microsoft.com/office/drawing/2014/main" id="{34356D79-FDD9-4791-982C-EE2F463757A8}"/>
              </a:ext>
            </a:extLst>
          </p:cNvPr>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 xmlns:a16="http://schemas.microsoft.com/office/drawing/2014/main" id="{1F5FDAA8-710E-46B8-93CA-E18EDA4EF350}"/>
              </a:ext>
            </a:extLst>
          </p:cNvPr>
          <p:cNvSpPr>
            <a:spLocks noGrp="1" noChangeArrowheads="1"/>
          </p:cNvSpPr>
          <p:nvPr>
            <p:ph type="body" idx="4294967295"/>
          </p:nvPr>
        </p:nvSpPr>
        <p:spPr>
          <a:xfrm>
            <a:off x="796925" y="1104900"/>
            <a:ext cx="7558088" cy="4992688"/>
          </a:xfrm>
        </p:spPr>
        <p:txBody>
          <a:bodyPr/>
          <a:lstStyle/>
          <a:p>
            <a:pPr>
              <a:lnSpc>
                <a:spcPct val="90000"/>
              </a:lnSpc>
            </a:pPr>
            <a:r>
              <a:rPr lang="en-US" altLang="en-US" dirty="0"/>
              <a:t>OS provides uniform, logical view of information storage</a:t>
            </a:r>
          </a:p>
          <a:p>
            <a:pPr lvl="1">
              <a:lnSpc>
                <a:spcPct val="90000"/>
              </a:lnSpc>
            </a:pPr>
            <a:r>
              <a:rPr lang="en-US" altLang="en-US" dirty="0" smtClean="0"/>
              <a:t>Each </a:t>
            </a:r>
            <a:r>
              <a:rPr lang="en-US" altLang="en-US" dirty="0"/>
              <a:t>medium is controlled by device (i.e., disk drive, tape drive)</a:t>
            </a:r>
          </a:p>
          <a:p>
            <a:pPr lvl="2">
              <a:lnSpc>
                <a:spcPct val="90000"/>
              </a:lnSpc>
            </a:pPr>
            <a:r>
              <a:rPr lang="en-US" altLang="en-US" dirty="0"/>
              <a:t>Varying properties include access speed, capacity, data-transfer rate, access method (sequential or random)</a:t>
            </a:r>
          </a:p>
          <a:p>
            <a:pPr lvl="2">
              <a:lnSpc>
                <a:spcPct val="90000"/>
              </a:lnSpc>
            </a:pPr>
            <a:endParaRPr lang="en-US" altLang="en-US" sz="800" dirty="0"/>
          </a:p>
          <a:p>
            <a:pPr>
              <a:lnSpc>
                <a:spcPct val="90000"/>
              </a:lnSpc>
            </a:pPr>
            <a:r>
              <a:rPr lang="en-US" altLang="en-US" dirty="0"/>
              <a:t>File-System management</a:t>
            </a:r>
          </a:p>
          <a:p>
            <a:pPr lvl="1">
              <a:lnSpc>
                <a:spcPct val="90000"/>
              </a:lnSpc>
            </a:pPr>
            <a:r>
              <a:rPr lang="en-US" altLang="en-US" dirty="0"/>
              <a:t>Files usually organized into directories</a:t>
            </a:r>
          </a:p>
          <a:p>
            <a:pPr lvl="1">
              <a:lnSpc>
                <a:spcPct val="90000"/>
              </a:lnSpc>
            </a:pPr>
            <a:r>
              <a:rPr lang="en-US" altLang="en-US" dirty="0"/>
              <a:t>Access control on most systems to determine who can access what</a:t>
            </a:r>
          </a:p>
          <a:p>
            <a:pPr lvl="1">
              <a:lnSpc>
                <a:spcPct val="90000"/>
              </a:lnSpc>
            </a:pPr>
            <a:r>
              <a:rPr lang="en-US" altLang="en-US" dirty="0"/>
              <a:t>OS activities include</a:t>
            </a:r>
          </a:p>
          <a:p>
            <a:pPr lvl="2">
              <a:lnSpc>
                <a:spcPct val="90000"/>
              </a:lnSpc>
            </a:pPr>
            <a:r>
              <a:rPr lang="en-US" altLang="en-US" dirty="0"/>
              <a:t>Creating and deleting files and directories</a:t>
            </a:r>
          </a:p>
          <a:p>
            <a:pPr lvl="2">
              <a:lnSpc>
                <a:spcPct val="90000"/>
              </a:lnSpc>
            </a:pPr>
            <a:r>
              <a:rPr lang="en-US" altLang="en-US" dirty="0"/>
              <a:t>Primitives to manipulate files and directories</a:t>
            </a:r>
          </a:p>
          <a:p>
            <a:pPr lvl="2">
              <a:lnSpc>
                <a:spcPct val="90000"/>
              </a:lnSpc>
            </a:pPr>
            <a:r>
              <a:rPr lang="en-US" altLang="en-US" dirty="0"/>
              <a:t>Mapping files onto secondary storage</a:t>
            </a:r>
          </a:p>
          <a:p>
            <a:pPr lvl="2">
              <a:lnSpc>
                <a:spcPct val="90000"/>
              </a:lnSpc>
            </a:pPr>
            <a:r>
              <a:rPr lang="en-US" altLang="en-US" dirty="0"/>
              <a:t>Backup files onto stable (non-volatile) storage media</a:t>
            </a: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 xmlns:a16="http://schemas.microsoft.com/office/drawing/2014/main" id="{B1040BCA-887F-4395-9A85-D19BCFAF11EF}"/>
              </a:ext>
            </a:extLst>
          </p:cNvPr>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p>
        </p:txBody>
      </p:sp>
      <p:sp>
        <p:nvSpPr>
          <p:cNvPr id="77827" name="Rectangle 3">
            <a:extLst>
              <a:ext uri="{FF2B5EF4-FFF2-40B4-BE49-F238E27FC236}">
                <a16:creationId xmlns="" xmlns:a16="http://schemas.microsoft.com/office/drawing/2014/main" id="{0C2520A7-ADB5-4458-BC11-9B331339D636}"/>
              </a:ext>
            </a:extLst>
          </p:cNvPr>
          <p:cNvSpPr>
            <a:spLocks noGrp="1" noChangeArrowheads="1"/>
          </p:cNvSpPr>
          <p:nvPr>
            <p:ph type="body" idx="4294967295"/>
          </p:nvPr>
        </p:nvSpPr>
        <p:spPr>
          <a:xfrm>
            <a:off x="801688" y="1109663"/>
            <a:ext cx="7005881" cy="4658091"/>
          </a:xfrm>
        </p:spPr>
        <p:txBody>
          <a:bodyPr/>
          <a:lstStyle/>
          <a:p>
            <a:r>
              <a:rPr lang="en-US" altLang="en-US" dirty="0"/>
              <a:t>Usually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p>
          <a:p>
            <a:r>
              <a:rPr lang="en-US" altLang="en-US" dirty="0"/>
              <a:t>Proper management is of central importance</a:t>
            </a:r>
          </a:p>
          <a:p>
            <a:r>
              <a:rPr lang="en-US" altLang="en-US" dirty="0"/>
              <a:t>Entire speed of computer operation hinges on disk subsystem and its algorithms</a:t>
            </a:r>
          </a:p>
          <a:p>
            <a:r>
              <a:rPr lang="en-US" altLang="en-US" dirty="0"/>
              <a:t>OS activities</a:t>
            </a:r>
          </a:p>
          <a:p>
            <a:pPr lvl="1"/>
            <a:r>
              <a:rPr lang="en-US" altLang="en-US" dirty="0" smtClean="0"/>
              <a:t>Free-space </a:t>
            </a:r>
            <a:r>
              <a:rPr lang="en-US" altLang="en-US" dirty="0"/>
              <a:t>management</a:t>
            </a:r>
          </a:p>
          <a:p>
            <a:pPr lvl="1"/>
            <a:r>
              <a:rPr lang="en-US" altLang="en-US" dirty="0"/>
              <a:t>Storage allocation</a:t>
            </a:r>
          </a:p>
          <a:p>
            <a:pPr lvl="1"/>
            <a:r>
              <a:rPr lang="en-US" altLang="en-US" dirty="0"/>
              <a:t>Disk scheduling</a:t>
            </a:r>
          </a:p>
          <a:p>
            <a:pPr lvl="1"/>
            <a:r>
              <a:rPr lang="en-US" altLang="en-US" dirty="0"/>
              <a:t>Partitioning</a:t>
            </a:r>
          </a:p>
          <a:p>
            <a:pPr lvl="1"/>
            <a:r>
              <a:rPr lang="en-US" altLang="en-US" dirty="0"/>
              <a:t>Protection</a:t>
            </a: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 xmlns:a16="http://schemas.microsoft.com/office/drawing/2014/main" id="{A537DDAE-40B0-4C82-9422-BF166B9CB73E}"/>
              </a:ext>
            </a:extLst>
          </p:cNvPr>
          <p:cNvSpPr>
            <a:spLocks noGrp="1" noChangeArrowheads="1"/>
          </p:cNvSpPr>
          <p:nvPr>
            <p:ph type="title" idx="4294967295"/>
          </p:nvPr>
        </p:nvSpPr>
        <p:spPr>
          <a:xfrm>
            <a:off x="457200" y="207963"/>
            <a:ext cx="8015288" cy="576262"/>
          </a:xfrm>
        </p:spPr>
        <p:txBody>
          <a:bodyPr/>
          <a:lstStyle/>
          <a:p>
            <a:pPr eaLnBrk="1" hangingPunct="1"/>
            <a:r>
              <a:rPr lang="en-US" altLang="en-US"/>
              <a:t>Caching</a:t>
            </a:r>
          </a:p>
        </p:txBody>
      </p:sp>
      <p:sp>
        <p:nvSpPr>
          <p:cNvPr id="79875" name="Rectangle 3">
            <a:extLst>
              <a:ext uri="{FF2B5EF4-FFF2-40B4-BE49-F238E27FC236}">
                <a16:creationId xmlns="" xmlns:a16="http://schemas.microsoft.com/office/drawing/2014/main" id="{23317C17-2529-4CC8-A78E-1D282D609B22}"/>
              </a:ext>
            </a:extLst>
          </p:cNvPr>
          <p:cNvSpPr>
            <a:spLocks noGrp="1" noChangeArrowheads="1"/>
          </p:cNvSpPr>
          <p:nvPr>
            <p:ph type="body" idx="4294967295"/>
          </p:nvPr>
        </p:nvSpPr>
        <p:spPr>
          <a:xfrm>
            <a:off x="820739" y="1233488"/>
            <a:ext cx="6826058" cy="4725185"/>
          </a:xfrm>
        </p:spPr>
        <p:txBody>
          <a:bodyPr/>
          <a:lstStyle/>
          <a:p>
            <a:r>
              <a:rPr lang="en-US" altLang="en-US" dirty="0" smtClean="0"/>
              <a:t>Information </a:t>
            </a:r>
            <a:r>
              <a:rPr lang="en-US" altLang="en-US" dirty="0"/>
              <a:t>in use copied from slower to faster storage temporarily</a:t>
            </a:r>
            <a:endParaRPr lang="en-US" altLang="en-US" sz="800" dirty="0"/>
          </a:p>
          <a:p>
            <a:r>
              <a:rPr lang="en-US" altLang="en-US" dirty="0"/>
              <a:t>Faster storage (cache) checked first to determine if information is there</a:t>
            </a:r>
          </a:p>
          <a:p>
            <a:pPr lvl="1"/>
            <a:r>
              <a:rPr lang="en-US" altLang="en-US" dirty="0"/>
              <a:t>If it is, information used directly from the cache (fast)</a:t>
            </a:r>
          </a:p>
          <a:p>
            <a:pPr lvl="1"/>
            <a:r>
              <a:rPr lang="en-US" altLang="en-US" dirty="0"/>
              <a:t>If not, data copied to cache and used there</a:t>
            </a:r>
            <a:endParaRPr lang="en-US" altLang="en-US" sz="800" dirty="0"/>
          </a:p>
          <a:p>
            <a:r>
              <a:rPr lang="en-US" altLang="en-US" dirty="0"/>
              <a:t>Cache smaller than storage being cached</a:t>
            </a:r>
          </a:p>
          <a:p>
            <a:pPr lvl="1"/>
            <a:r>
              <a:rPr lang="en-US" altLang="en-US" dirty="0"/>
              <a:t>Cache management important design problem</a:t>
            </a:r>
          </a:p>
          <a:p>
            <a:pPr lvl="1"/>
            <a:r>
              <a:rPr lang="en-US" altLang="en-US" dirty="0"/>
              <a:t>Cache size and replacement policy</a:t>
            </a:r>
          </a:p>
          <a:p>
            <a:pPr>
              <a:buFont typeface="Monotype Sorts" pitchFamily="-84" charset="2"/>
              <a:buNone/>
            </a:pPr>
            <a:endParaRPr lang="en-US" altLang="en-US" dirty="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 xmlns:p14="http://schemas.microsoft.com/office/powerpoint/2010/main" val="202377251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 xmlns:a16="http://schemas.microsoft.com/office/drawing/2014/main" id="{9FAB78C6-879F-4288-AFC0-331D64167D98}"/>
              </a:ext>
            </a:extLst>
          </p:cNvPr>
          <p:cNvSpPr>
            <a:spLocks noGrp="1" noChangeArrowheads="1"/>
          </p:cNvSpPr>
          <p:nvPr>
            <p:ph type="title" idx="4294967295"/>
          </p:nvPr>
        </p:nvSpPr>
        <p:spPr>
          <a:xfrm>
            <a:off x="457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 xmlns:a16="http://schemas.microsoft.com/office/drawing/2014/main" id="{962FE659-1FE7-4FFD-9815-CAC2C16E7482}"/>
              </a:ext>
            </a:extLst>
          </p:cNvPr>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p>
          <a:p>
            <a:r>
              <a:rPr lang="en-US" altLang="en-US"/>
              <a:t>I/O subsystem responsible for</a:t>
            </a:r>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a:t>General device-driver interface</a:t>
            </a:r>
          </a:p>
          <a:p>
            <a:pPr lvl="1"/>
            <a:r>
              <a:rPr lang="en-US" altLang="en-US"/>
              <a:t>Drivers for specific hardware devices</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 xmlns:a16="http://schemas.microsoft.com/office/drawing/2014/main" id="{5EAAE997-54FD-41EF-972D-B4CCB9B1896D}"/>
              </a:ext>
            </a:extLst>
          </p:cNvPr>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p>
        </p:txBody>
      </p:sp>
      <p:sp>
        <p:nvSpPr>
          <p:cNvPr id="6147" name="Rectangle 3">
            <a:extLst>
              <a:ext uri="{FF2B5EF4-FFF2-40B4-BE49-F238E27FC236}">
                <a16:creationId xmlns="" xmlns:a16="http://schemas.microsoft.com/office/drawing/2014/main" id="{CD36D9CA-D38B-456F-A12D-3CBF399EEDF5}"/>
              </a:ext>
            </a:extLst>
          </p:cNvPr>
          <p:cNvSpPr>
            <a:spLocks noGrp="1" noChangeArrowheads="1"/>
          </p:cNvSpPr>
          <p:nvPr>
            <p:ph type="body" idx="4294967295"/>
          </p:nvPr>
        </p:nvSpPr>
        <p:spPr>
          <a:xfrm>
            <a:off x="925513" y="1268413"/>
            <a:ext cx="7121525" cy="4159250"/>
          </a:xfrm>
        </p:spPr>
        <p:txBody>
          <a:bodyPr/>
          <a:lstStyle/>
          <a:p>
            <a:r>
              <a:rPr lang="en-US" altLang="en-US"/>
              <a:t>A program that acts as an intermediary between a user of a computer and the computer hardware</a:t>
            </a:r>
          </a:p>
          <a:p>
            <a:r>
              <a:rPr lang="en-US" altLang="en-US"/>
              <a:t>Operating system goals:</a:t>
            </a:r>
          </a:p>
          <a:p>
            <a:pPr lvl="1"/>
            <a:r>
              <a:rPr lang="en-US" altLang="en-US"/>
              <a:t>Execute user programs and make solving user problems easier</a:t>
            </a:r>
          </a:p>
          <a:p>
            <a:pPr lvl="1"/>
            <a:r>
              <a:rPr lang="en-US" altLang="en-US"/>
              <a:t>Make the computer system convenient to use</a:t>
            </a:r>
          </a:p>
          <a:p>
            <a:pPr lvl="1"/>
            <a:r>
              <a:rPr lang="en-US" altLang="en-US"/>
              <a:t>Use the computer hardware in an efficient manner</a:t>
            </a: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 xmlns:a16="http://schemas.microsoft.com/office/drawing/2014/main" id="{55965502-F3D9-4181-9CA3-BC0EE691634C}"/>
              </a:ext>
            </a:extLst>
          </p:cNvPr>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p>
        </p:txBody>
      </p:sp>
      <p:sp>
        <p:nvSpPr>
          <p:cNvPr id="88067" name="Rectangle 3">
            <a:extLst>
              <a:ext uri="{FF2B5EF4-FFF2-40B4-BE49-F238E27FC236}">
                <a16:creationId xmlns="" xmlns:a16="http://schemas.microsoft.com/office/drawing/2014/main" id="{83C732FA-AE52-4ECB-BBB8-46683EE73ACD}"/>
              </a:ext>
            </a:extLst>
          </p:cNvPr>
          <p:cNvSpPr>
            <a:spLocks noGrp="1" noChangeArrowheads="1"/>
          </p:cNvSpPr>
          <p:nvPr>
            <p:ph type="body" idx="4294967295"/>
          </p:nvPr>
        </p:nvSpPr>
        <p:spPr>
          <a:xfrm>
            <a:off x="806450" y="1233488"/>
            <a:ext cx="7648575" cy="5183187"/>
          </a:xfrm>
        </p:spPr>
        <p:txBody>
          <a:bodyPr/>
          <a:lstStyle/>
          <a:p>
            <a:pPr>
              <a:lnSpc>
                <a:spcPct val="90000"/>
              </a:lnSpc>
            </a:pPr>
            <a:r>
              <a:rPr lang="en-US" altLang="en-US" b="1" dirty="0">
                <a:solidFill>
                  <a:srgbClr val="006699"/>
                </a:solidFill>
                <a:latin typeface="+mj-lt"/>
              </a:rPr>
              <a:t>Protection</a:t>
            </a:r>
            <a:r>
              <a:rPr lang="en-US" altLang="en-US" b="1" dirty="0">
                <a:solidFill>
                  <a:srgbClr val="3366FF"/>
                </a:solidFill>
              </a:rPr>
              <a:t> </a:t>
            </a:r>
            <a:r>
              <a:rPr lang="en-US" altLang="en-US" dirty="0"/>
              <a:t>– any mechanism for controlling access of processes or users to resources defined by the OS</a:t>
            </a:r>
            <a:endParaRPr lang="en-US" altLang="en-US" sz="800" dirty="0"/>
          </a:p>
          <a:p>
            <a:pPr>
              <a:lnSpc>
                <a:spcPct val="90000"/>
              </a:lnSpc>
            </a:pPr>
            <a:r>
              <a:rPr lang="en-US" altLang="en-US" b="1" dirty="0">
                <a:solidFill>
                  <a:srgbClr val="006699"/>
                </a:solidFill>
                <a:latin typeface="+mj-lt"/>
              </a:rPr>
              <a:t>Security</a:t>
            </a:r>
            <a:r>
              <a:rPr lang="en-US" altLang="en-US" b="1" dirty="0">
                <a:solidFill>
                  <a:srgbClr val="3366FF"/>
                </a:solidFill>
              </a:rPr>
              <a:t> </a:t>
            </a:r>
            <a:r>
              <a:rPr lang="en-US" altLang="en-US" dirty="0"/>
              <a:t>– defense of the system against internal and external attacks</a:t>
            </a:r>
          </a:p>
          <a:p>
            <a:pPr>
              <a:lnSpc>
                <a:spcPct val="90000"/>
              </a:lnSpc>
            </a:pPr>
            <a:r>
              <a:rPr lang="en-US" altLang="en-US" dirty="0" smtClean="0"/>
              <a:t>Systems </a:t>
            </a:r>
            <a:r>
              <a:rPr lang="en-US" altLang="en-US" dirty="0"/>
              <a:t>generally first distinguish among users, to determine who can do what</a:t>
            </a:r>
          </a:p>
          <a:p>
            <a:pPr lvl="1">
              <a:lnSpc>
                <a:spcPct val="90000"/>
              </a:lnSpc>
            </a:pPr>
            <a:r>
              <a:rPr lang="en-US" altLang="en-US" dirty="0"/>
              <a:t>User identities (</a:t>
            </a:r>
            <a:r>
              <a:rPr lang="en-US" altLang="en-US" b="1" dirty="0">
                <a:solidFill>
                  <a:srgbClr val="006699"/>
                </a:solidFill>
                <a:latin typeface="+mj-lt"/>
              </a:rPr>
              <a:t>user IDs</a:t>
            </a:r>
            <a:r>
              <a:rPr lang="en-US" altLang="en-US" dirty="0"/>
              <a:t>, security IDs) include name and associated number, one per user</a:t>
            </a:r>
          </a:p>
          <a:p>
            <a:pPr lvl="1">
              <a:lnSpc>
                <a:spcPct val="90000"/>
              </a:lnSpc>
            </a:pPr>
            <a:r>
              <a:rPr lang="en-US" altLang="en-US" dirty="0"/>
              <a:t>User ID then associated with all files, processes of that user to determine access control</a:t>
            </a:r>
          </a:p>
          <a:p>
            <a:pPr lvl="1">
              <a:lnSpc>
                <a:spcPct val="90000"/>
              </a:lnSpc>
            </a:pPr>
            <a:r>
              <a:rPr lang="en-US" altLang="en-US" dirty="0"/>
              <a:t>Group identifier (</a:t>
            </a:r>
            <a:r>
              <a:rPr lang="en-US" altLang="en-US" b="1" dirty="0">
                <a:solidFill>
                  <a:srgbClr val="006699"/>
                </a:solidFill>
                <a:latin typeface="+mj-lt"/>
              </a:rPr>
              <a:t>group ID</a:t>
            </a:r>
            <a:r>
              <a:rPr lang="en-US" altLang="en-US" dirty="0"/>
              <a:t>) allows set of users to be defined and controls managed, then also associated with each process, </a:t>
            </a:r>
            <a:r>
              <a:rPr lang="en-US" altLang="en-US" dirty="0" smtClean="0"/>
              <a:t>file</a:t>
            </a:r>
            <a:endParaRPr lang="en-US" altLang="en-US" dirty="0"/>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 xmlns:a16="http://schemas.microsoft.com/office/drawing/2014/main" id="{03622BC2-D8A3-4714-B19A-26A06CC05772}"/>
              </a:ext>
            </a:extLst>
          </p:cNvPr>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p>
        </p:txBody>
      </p:sp>
      <p:sp>
        <p:nvSpPr>
          <p:cNvPr id="90115" name="Rectangle 3">
            <a:extLst>
              <a:ext uri="{FF2B5EF4-FFF2-40B4-BE49-F238E27FC236}">
                <a16:creationId xmlns="" xmlns:a16="http://schemas.microsoft.com/office/drawing/2014/main" id="{C3AAFBD5-73DB-46BC-A327-5E1260FD7D4E}"/>
              </a:ext>
            </a:extLst>
          </p:cNvPr>
          <p:cNvSpPr>
            <a:spLocks noGrp="1" noChangeArrowheads="1"/>
          </p:cNvSpPr>
          <p:nvPr>
            <p:ph type="body" idx="4294967295"/>
          </p:nvPr>
        </p:nvSpPr>
        <p:spPr>
          <a:xfrm>
            <a:off x="806450" y="1233488"/>
            <a:ext cx="7740650" cy="4530725"/>
          </a:xfrm>
        </p:spPr>
        <p:txBody>
          <a:bodyPr/>
          <a:lstStyle/>
          <a:p>
            <a:r>
              <a:rPr lang="en-US" altLang="en-US" dirty="0"/>
              <a:t>Allows operating systems to run applications within other OSes</a:t>
            </a:r>
          </a:p>
          <a:p>
            <a:pPr lvl="1"/>
            <a:r>
              <a:rPr lang="en-US" altLang="en-US" dirty="0"/>
              <a:t>Vast and growing industry</a:t>
            </a:r>
            <a:endParaRPr lang="en-US" altLang="en-US" sz="800" dirty="0"/>
          </a:p>
          <a:p>
            <a:r>
              <a:rPr lang="en-US" altLang="en-US" b="1" dirty="0" smtClean="0">
                <a:solidFill>
                  <a:srgbClr val="006699"/>
                </a:solidFill>
                <a:latin typeface="+mj-lt"/>
              </a:rPr>
              <a:t>Virtualization</a:t>
            </a:r>
            <a:r>
              <a:rPr lang="en-US" altLang="en-US" dirty="0" smtClean="0"/>
              <a:t> </a:t>
            </a:r>
            <a:r>
              <a:rPr lang="en-US" altLang="en-US" dirty="0"/>
              <a:t>– OS natively compiled for CPU, running </a:t>
            </a:r>
            <a:r>
              <a:rPr lang="en-US" altLang="en-US" b="1" dirty="0">
                <a:solidFill>
                  <a:srgbClr val="006699"/>
                </a:solidFill>
                <a:latin typeface="+mj-lt"/>
              </a:rPr>
              <a:t>guest</a:t>
            </a:r>
            <a:r>
              <a:rPr lang="en-US" altLang="en-US" dirty="0"/>
              <a:t> OSes  also natively compiled </a:t>
            </a:r>
          </a:p>
          <a:p>
            <a:pPr lvl="1"/>
            <a:r>
              <a:rPr lang="en-US" altLang="en-US" dirty="0"/>
              <a:t>Consider VMware running WinXP guests, each running applications, all on native WinXP </a:t>
            </a:r>
            <a:r>
              <a:rPr lang="en-US" altLang="en-US" b="1" dirty="0">
                <a:solidFill>
                  <a:srgbClr val="006699"/>
                </a:solidFill>
                <a:latin typeface="+mj-lt"/>
              </a:rPr>
              <a:t>host </a:t>
            </a:r>
            <a:r>
              <a:rPr lang="en-US" altLang="en-US" dirty="0"/>
              <a:t>OS</a:t>
            </a:r>
          </a:p>
          <a:p>
            <a:pPr lvl="1"/>
            <a:r>
              <a:rPr lang="en-US" altLang="en-US" b="1" dirty="0">
                <a:solidFill>
                  <a:srgbClr val="006699"/>
                </a:solidFill>
                <a:latin typeface="+mj-lt"/>
              </a:rPr>
              <a:t>VMM</a:t>
            </a:r>
            <a:r>
              <a:rPr lang="en-US" altLang="en-US" dirty="0"/>
              <a:t> (virtual machine Manager) provides virtualization services</a:t>
            </a: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 xmlns:a16="http://schemas.microsoft.com/office/drawing/2014/main" id="{5AAFF784-E85C-41DD-9564-2AFE9F2AF854}"/>
              </a:ext>
            </a:extLst>
          </p:cNvPr>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p>
        </p:txBody>
      </p:sp>
      <p:sp>
        <p:nvSpPr>
          <p:cNvPr id="92163" name="Rectangle 3">
            <a:extLst>
              <a:ext uri="{FF2B5EF4-FFF2-40B4-BE49-F238E27FC236}">
                <a16:creationId xmlns="" xmlns:a16="http://schemas.microsoft.com/office/drawing/2014/main" id="{739FC5C6-2924-4E47-B256-294439530617}"/>
              </a:ext>
            </a:extLst>
          </p:cNvPr>
          <p:cNvSpPr>
            <a:spLocks noGrp="1" noChangeArrowheads="1"/>
          </p:cNvSpPr>
          <p:nvPr>
            <p:ph type="body" idx="4294967295"/>
          </p:nvPr>
        </p:nvSpPr>
        <p:spPr>
          <a:xfrm>
            <a:off x="806450" y="1233488"/>
            <a:ext cx="7712075" cy="4530725"/>
          </a:xfrm>
        </p:spPr>
        <p:txBody>
          <a:bodyPr/>
          <a:lstStyle/>
          <a:p>
            <a:r>
              <a:rPr lang="en-US" altLang="en-US" dirty="0"/>
              <a:t>Use cases involve laptops and desktops running multiple OSes for exploration or compatibility</a:t>
            </a:r>
          </a:p>
          <a:p>
            <a:pPr lvl="1"/>
            <a:r>
              <a:rPr lang="en-US" altLang="en-US" dirty="0"/>
              <a:t>Apple laptop running Mac OS X host, Windows as a guest</a:t>
            </a:r>
          </a:p>
          <a:p>
            <a:pPr lvl="1"/>
            <a:r>
              <a:rPr lang="en-US" altLang="en-US" dirty="0"/>
              <a:t>Developing apps for multiple OSes without having multiple systems</a:t>
            </a:r>
          </a:p>
          <a:p>
            <a:pPr lvl="1"/>
            <a:r>
              <a:rPr lang="en-US" altLang="en-US" dirty="0"/>
              <a:t>Quality assurance testing applications without having multiple systems</a:t>
            </a:r>
          </a:p>
          <a:p>
            <a:pPr lvl="1"/>
            <a:r>
              <a:rPr lang="en-US" altLang="en-US" dirty="0"/>
              <a:t>Executing and managing compute environments within data centers</a:t>
            </a:r>
          </a:p>
          <a:p>
            <a:r>
              <a:rPr lang="en-US" altLang="en-US" dirty="0"/>
              <a:t>VMM can run natively, in which case they are also the host</a:t>
            </a:r>
          </a:p>
          <a:p>
            <a:pPr lvl="1"/>
            <a:r>
              <a:rPr lang="en-US" altLang="en-US" dirty="0"/>
              <a:t>There is no general-purpose host then (VMware ESX and Citrix </a:t>
            </a:r>
            <a:r>
              <a:rPr lang="en-US" altLang="en-US" dirty="0" err="1"/>
              <a:t>XenServer</a:t>
            </a:r>
            <a:r>
              <a:rPr lang="en-US" altLang="en-US" dirty="0"/>
              <a:t>)</a:t>
            </a:r>
          </a:p>
          <a:p>
            <a:pPr lvl="2"/>
            <a:endParaRPr lang="en-US" altLang="en-US" dirty="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 xmlns:a16="http://schemas.microsoft.com/office/drawing/2014/main" id="{967AD9E5-C263-4DD7-BF7C-15DD636247AC}"/>
              </a:ext>
            </a:extLst>
          </p:cNvPr>
          <p:cNvSpPr>
            <a:spLocks noGrp="1" noChangeArrowheads="1"/>
          </p:cNvSpPr>
          <p:nvPr>
            <p:ph type="title" idx="4294967295"/>
          </p:nvPr>
        </p:nvSpPr>
        <p:spPr>
          <a:xfrm>
            <a:off x="1120775" y="192088"/>
            <a:ext cx="7645400" cy="601662"/>
          </a:xfrm>
        </p:spPr>
        <p:txBody>
          <a:bodyPr/>
          <a:lstStyle/>
          <a:p>
            <a:pPr eaLnBrk="1" hangingPunct="1"/>
            <a:r>
              <a:rPr lang="en-US" altLang="en-US" sz="3000"/>
              <a:t>Computing Environments - Virtualization</a:t>
            </a:r>
          </a:p>
        </p:txBody>
      </p:sp>
      <p:pic>
        <p:nvPicPr>
          <p:cNvPr id="94211" name="Picture 1" descr="1_20.pdf">
            <a:extLst>
              <a:ext uri="{FF2B5EF4-FFF2-40B4-BE49-F238E27FC236}">
                <a16:creationId xmlns="" xmlns:a16="http://schemas.microsoft.com/office/drawing/2014/main" id="{6757256A-1C41-4B7F-99E9-C6E76C868B3D}"/>
              </a:ext>
            </a:extLst>
          </p:cNvPr>
          <p:cNvPicPr>
            <a:picLocks noChangeAspect="1"/>
          </p:cNvPicPr>
          <p:nvPr/>
        </p:nvPicPr>
        <p:blipFill>
          <a:blip r:embed="rId3">
            <a:extLst>
              <a:ext uri="{28A0092B-C50C-407E-A947-70E740481C1C}">
                <a14:useLocalDpi xmlns=""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 xmlns:a16="http://schemas.microsoft.com/office/drawing/2014/main" id="{D0ECE790-B0BE-4135-98DE-2C481E02F542}"/>
              </a:ext>
            </a:extLst>
          </p:cNvPr>
          <p:cNvSpPr>
            <a:spLocks noGrp="1" noChangeArrowheads="1"/>
          </p:cNvSpPr>
          <p:nvPr>
            <p:ph type="title" idx="4294967295"/>
          </p:nvPr>
        </p:nvSpPr>
        <p:spPr>
          <a:xfrm>
            <a:off x="912813" y="207963"/>
            <a:ext cx="7653337" cy="576262"/>
          </a:xfrm>
        </p:spPr>
        <p:txBody>
          <a:bodyPr/>
          <a:lstStyle/>
          <a:p>
            <a:r>
              <a:rPr lang="en-US" altLang="en-US"/>
              <a:t>Distributed Systems</a:t>
            </a:r>
          </a:p>
        </p:txBody>
      </p:sp>
      <p:sp>
        <p:nvSpPr>
          <p:cNvPr id="96259" name="Content Placeholder 2">
            <a:extLst>
              <a:ext uri="{FF2B5EF4-FFF2-40B4-BE49-F238E27FC236}">
                <a16:creationId xmlns="" xmlns:a16="http://schemas.microsoft.com/office/drawing/2014/main" id="{3ECA8FF4-005A-4361-BF3A-BAC35BECFBC5}"/>
              </a:ext>
            </a:extLst>
          </p:cNvPr>
          <p:cNvSpPr>
            <a:spLocks noGrp="1" noChangeArrowheads="1"/>
          </p:cNvSpPr>
          <p:nvPr>
            <p:ph idx="4294967295"/>
          </p:nvPr>
        </p:nvSpPr>
        <p:spPr>
          <a:xfrm>
            <a:off x="838200" y="1092200"/>
            <a:ext cx="7653338" cy="4530725"/>
          </a:xfrm>
        </p:spPr>
        <p:txBody>
          <a:bodyPr/>
          <a:lstStyle/>
          <a:p>
            <a:r>
              <a:rPr lang="en-US" altLang="en-US" dirty="0"/>
              <a:t>Collection of separate, possibly heterogeneous, systems networked together</a:t>
            </a:r>
          </a:p>
          <a:p>
            <a:pPr lvl="1"/>
            <a:r>
              <a:rPr lang="en-US" altLang="en-US" b="1" dirty="0">
                <a:solidFill>
                  <a:srgbClr val="006699"/>
                </a:solidFill>
                <a:latin typeface="+mj-lt"/>
              </a:rPr>
              <a:t>Network</a:t>
            </a:r>
            <a:r>
              <a:rPr lang="en-US" altLang="en-US" dirty="0"/>
              <a:t> is a communications path, </a:t>
            </a:r>
            <a:r>
              <a:rPr lang="en-US" altLang="en-US" b="1" dirty="0">
                <a:solidFill>
                  <a:srgbClr val="006699"/>
                </a:solidFill>
                <a:latin typeface="+mj-lt"/>
              </a:rPr>
              <a:t>TCP/IP </a:t>
            </a:r>
            <a:r>
              <a:rPr lang="en-US" altLang="en-US" dirty="0"/>
              <a:t>most common</a:t>
            </a:r>
          </a:p>
          <a:p>
            <a:pPr lvl="2"/>
            <a:r>
              <a:rPr lang="en-US" altLang="en-US" b="1" dirty="0">
                <a:solidFill>
                  <a:srgbClr val="006699"/>
                </a:solidFill>
                <a:latin typeface="+mj-lt"/>
              </a:rPr>
              <a:t>Local Area Network </a:t>
            </a:r>
            <a:r>
              <a:rPr lang="en-US" altLang="en-US" dirty="0"/>
              <a:t>(</a:t>
            </a:r>
            <a:r>
              <a:rPr lang="en-US" altLang="en-US" b="1" dirty="0">
                <a:solidFill>
                  <a:srgbClr val="006699"/>
                </a:solidFill>
                <a:latin typeface="+mj-lt"/>
              </a:rPr>
              <a:t>LAN</a:t>
            </a:r>
            <a:r>
              <a:rPr lang="en-US" altLang="en-US" dirty="0"/>
              <a:t>)</a:t>
            </a:r>
          </a:p>
          <a:p>
            <a:pPr lvl="2"/>
            <a:r>
              <a:rPr lang="en-US" altLang="en-US" b="1" dirty="0">
                <a:solidFill>
                  <a:srgbClr val="006699"/>
                </a:solidFill>
                <a:latin typeface="+mj-lt"/>
              </a:rPr>
              <a:t>Wide Area Network </a:t>
            </a:r>
            <a:r>
              <a:rPr lang="en-US" altLang="en-US" dirty="0"/>
              <a:t>(</a:t>
            </a:r>
            <a:r>
              <a:rPr lang="en-US" altLang="en-US" b="1" dirty="0">
                <a:solidFill>
                  <a:srgbClr val="006699"/>
                </a:solidFill>
                <a:latin typeface="+mj-lt"/>
              </a:rPr>
              <a:t>WAN</a:t>
            </a:r>
            <a:r>
              <a:rPr lang="en-US" altLang="en-US" dirty="0"/>
              <a:t>)</a:t>
            </a:r>
          </a:p>
          <a:p>
            <a:pPr lvl="2"/>
            <a:r>
              <a:rPr lang="en-US" altLang="en-US" b="1" dirty="0">
                <a:solidFill>
                  <a:srgbClr val="006699"/>
                </a:solidFill>
                <a:latin typeface="+mj-lt"/>
              </a:rPr>
              <a:t>Metropolitan Area Network </a:t>
            </a:r>
            <a:r>
              <a:rPr lang="en-US" altLang="en-US" dirty="0"/>
              <a:t>(</a:t>
            </a:r>
            <a:r>
              <a:rPr lang="en-US" altLang="en-US" b="1" dirty="0">
                <a:solidFill>
                  <a:srgbClr val="006699"/>
                </a:solidFill>
                <a:latin typeface="+mj-lt"/>
              </a:rPr>
              <a:t>MAN</a:t>
            </a:r>
            <a:r>
              <a:rPr lang="en-US" altLang="en-US" dirty="0"/>
              <a:t>)</a:t>
            </a:r>
          </a:p>
          <a:p>
            <a:pPr lvl="2"/>
            <a:r>
              <a:rPr lang="en-US" altLang="en-US" b="1" dirty="0">
                <a:solidFill>
                  <a:srgbClr val="006699"/>
                </a:solidFill>
                <a:latin typeface="+mj-lt"/>
              </a:rPr>
              <a:t>Personal Area Network </a:t>
            </a:r>
            <a:r>
              <a:rPr lang="en-US" altLang="en-US" dirty="0"/>
              <a:t>(</a:t>
            </a:r>
            <a:r>
              <a:rPr lang="en-US" altLang="en-US" b="1" dirty="0">
                <a:solidFill>
                  <a:srgbClr val="006699"/>
                </a:solidFill>
                <a:latin typeface="+mj-lt"/>
              </a:rPr>
              <a:t>PAN</a:t>
            </a:r>
            <a:r>
              <a:rPr lang="en-US" altLang="en-US" dirty="0"/>
              <a:t>)</a:t>
            </a:r>
          </a:p>
          <a:p>
            <a:r>
              <a:rPr lang="en-US" altLang="en-US" b="1" dirty="0">
                <a:solidFill>
                  <a:srgbClr val="006699"/>
                </a:solidFill>
                <a:latin typeface="+mj-lt"/>
              </a:rPr>
              <a:t>Network Operating System </a:t>
            </a:r>
            <a:r>
              <a:rPr lang="en-US" altLang="en-US" dirty="0"/>
              <a:t>provides features between systems across network</a:t>
            </a:r>
          </a:p>
          <a:p>
            <a:pPr lvl="1"/>
            <a:r>
              <a:rPr lang="en-US" altLang="en-US" dirty="0"/>
              <a:t>Communication scheme allows systems to exchange messages</a:t>
            </a:r>
          </a:p>
          <a:p>
            <a:pPr lvl="1"/>
            <a:r>
              <a:rPr lang="en-US" altLang="en-US" dirty="0"/>
              <a:t>Illusion of a single system</a:t>
            </a:r>
          </a:p>
        </p:txBody>
      </p:sp>
    </p:spTree>
    <p:extLst>
      <p:ext uri="{BB962C8B-B14F-4D97-AF65-F5344CB8AC3E}">
        <p14:creationId xmlns="" xmlns:p14="http://schemas.microsoft.com/office/powerpoint/2010/main" val="382708446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 xmlns:a16="http://schemas.microsoft.com/office/drawing/2014/main" id="{F3E9582F-73D2-4BB5-8C85-155733606EC2}"/>
              </a:ext>
            </a:extLst>
          </p:cNvPr>
          <p:cNvSpPr>
            <a:spLocks noGrp="1" noChangeArrowheads="1"/>
          </p:cNvSpPr>
          <p:nvPr>
            <p:ph type="body" idx="4294967295"/>
          </p:nvPr>
        </p:nvSpPr>
        <p:spPr>
          <a:xfrm>
            <a:off x="1676400" y="2888119"/>
            <a:ext cx="6660776" cy="1030738"/>
          </a:xfrm>
        </p:spPr>
        <p:txBody>
          <a:bodyPr/>
          <a:lstStyle/>
          <a:p>
            <a:pPr marL="457200" lvl="1" indent="0">
              <a:buNone/>
            </a:pPr>
            <a:r>
              <a:rPr lang="en-US" altLang="en-US" sz="3200" b="1" dirty="0">
                <a:solidFill>
                  <a:srgbClr val="006699"/>
                </a:solidFill>
                <a:latin typeface="+mj-lt"/>
              </a:rPr>
              <a:t>Computer System Architecture</a:t>
            </a:r>
          </a:p>
        </p:txBody>
      </p:sp>
    </p:spTree>
    <p:extLst>
      <p:ext uri="{BB962C8B-B14F-4D97-AF65-F5344CB8AC3E}">
        <p14:creationId xmlns="" xmlns:p14="http://schemas.microsoft.com/office/powerpoint/2010/main" val="63041123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 xmlns:a16="http://schemas.microsoft.com/office/drawing/2014/main" id="{241EA749-5F42-4DDF-91AF-C39281ECA8AD}"/>
              </a:ext>
            </a:extLst>
          </p:cNvPr>
          <p:cNvSpPr>
            <a:spLocks noGrp="1" noChangeArrowheads="1"/>
          </p:cNvSpPr>
          <p:nvPr>
            <p:ph type="title" idx="4294967295"/>
          </p:nvPr>
        </p:nvSpPr>
        <p:spPr>
          <a:xfrm>
            <a:off x="1100138" y="227013"/>
            <a:ext cx="7399337" cy="558800"/>
          </a:xfrm>
        </p:spPr>
        <p:txBody>
          <a:bodyPr/>
          <a:lstStyle/>
          <a:p>
            <a:r>
              <a:rPr lang="en-US" altLang="en-US"/>
              <a:t>Computer-System Architecture</a:t>
            </a:r>
          </a:p>
        </p:txBody>
      </p:sp>
      <p:sp>
        <p:nvSpPr>
          <p:cNvPr id="48131" name="Content Placeholder 2">
            <a:extLst>
              <a:ext uri="{FF2B5EF4-FFF2-40B4-BE49-F238E27FC236}">
                <a16:creationId xmlns="" xmlns:a16="http://schemas.microsoft.com/office/drawing/2014/main" id="{4D3327B7-8FD8-4AB6-82B1-9B1A1B47B9CD}"/>
              </a:ext>
            </a:extLst>
          </p:cNvPr>
          <p:cNvSpPr>
            <a:spLocks noGrp="1" noChangeArrowheads="1"/>
          </p:cNvSpPr>
          <p:nvPr>
            <p:ph idx="4294967295"/>
          </p:nvPr>
        </p:nvSpPr>
        <p:spPr>
          <a:xfrm>
            <a:off x="806450" y="1233488"/>
            <a:ext cx="7693025" cy="4867275"/>
          </a:xfrm>
        </p:spPr>
        <p:txBody>
          <a:bodyPr/>
          <a:lstStyle/>
          <a:p>
            <a:r>
              <a:rPr lang="en-US" altLang="en-US" dirty="0"/>
              <a:t>Most systems use a single general-purpose processor</a:t>
            </a:r>
          </a:p>
          <a:p>
            <a:pPr lvl="1"/>
            <a:r>
              <a:rPr lang="en-US" altLang="en-US" dirty="0"/>
              <a:t>Most systems have special-purpose processors as well</a:t>
            </a:r>
            <a:endParaRPr lang="en-US" altLang="en-US" sz="800" dirty="0"/>
          </a:p>
          <a:p>
            <a:r>
              <a:rPr lang="en-US" altLang="en-US" b="1" dirty="0">
                <a:solidFill>
                  <a:srgbClr val="006699"/>
                </a:solidFill>
                <a:latin typeface="+mj-lt"/>
              </a:rPr>
              <a:t>Multiprocessors</a:t>
            </a:r>
            <a:r>
              <a:rPr lang="en-US" altLang="en-US" dirty="0">
                <a:solidFill>
                  <a:srgbClr val="3366FF"/>
                </a:solidFill>
              </a:rPr>
              <a:t> </a:t>
            </a:r>
            <a:r>
              <a:rPr lang="en-US" altLang="en-US" dirty="0"/>
              <a:t>systems growing in use and importance</a:t>
            </a:r>
          </a:p>
          <a:p>
            <a:pPr lvl="1"/>
            <a:r>
              <a:rPr lang="en-US" altLang="en-US" dirty="0"/>
              <a:t>Also known as </a:t>
            </a:r>
            <a:r>
              <a:rPr lang="en-US" altLang="en-US" b="1" dirty="0">
                <a:solidFill>
                  <a:srgbClr val="006699"/>
                </a:solidFill>
                <a:latin typeface="+mj-lt"/>
              </a:rPr>
              <a:t>parallel systems</a:t>
            </a:r>
            <a:r>
              <a:rPr lang="en-US" altLang="en-US" dirty="0"/>
              <a:t>, </a:t>
            </a:r>
            <a:r>
              <a:rPr lang="en-US" altLang="en-US" b="1" dirty="0">
                <a:solidFill>
                  <a:srgbClr val="006699"/>
                </a:solidFill>
                <a:latin typeface="+mj-lt"/>
              </a:rPr>
              <a:t>tightly-coupled systems</a:t>
            </a:r>
          </a:p>
          <a:p>
            <a:pPr lvl="1"/>
            <a:r>
              <a:rPr lang="en-US" altLang="en-US" dirty="0"/>
              <a:t>Advantages include:</a:t>
            </a:r>
          </a:p>
          <a:p>
            <a:pPr marL="1200150" lvl="2" indent="-342900">
              <a:buFont typeface="Arial" panose="020B0604020202020204" pitchFamily="34" charset="0"/>
              <a:buAutoNum type="arabicPeriod"/>
            </a:pPr>
            <a:r>
              <a:rPr lang="en-US" altLang="en-US" b="1" dirty="0">
                <a:solidFill>
                  <a:srgbClr val="006699"/>
                </a:solidFill>
                <a:latin typeface="+mj-lt"/>
              </a:rPr>
              <a:t>Increased throughput</a:t>
            </a:r>
          </a:p>
          <a:p>
            <a:pPr marL="1200150" lvl="2" indent="-342900">
              <a:buFont typeface="Arial" panose="020B0604020202020204" pitchFamily="34" charset="0"/>
              <a:buAutoNum type="arabicPeriod"/>
            </a:pPr>
            <a:r>
              <a:rPr lang="en-US" altLang="en-US" b="1" dirty="0">
                <a:solidFill>
                  <a:srgbClr val="006699"/>
                </a:solidFill>
                <a:latin typeface="+mj-lt"/>
              </a:rPr>
              <a:t>Economy of scale</a:t>
            </a:r>
          </a:p>
          <a:p>
            <a:pPr marL="1200150" lvl="2" indent="-342900">
              <a:buFont typeface="Arial" panose="020B0604020202020204" pitchFamily="34" charset="0"/>
              <a:buAutoNum type="arabicPeriod"/>
            </a:pPr>
            <a:r>
              <a:rPr lang="en-US" altLang="en-US" b="1" dirty="0">
                <a:solidFill>
                  <a:srgbClr val="006699"/>
                </a:solidFill>
                <a:latin typeface="+mj-lt"/>
              </a:rPr>
              <a:t>Increased reliability </a:t>
            </a:r>
            <a:r>
              <a:rPr lang="en-US" altLang="en-US" dirty="0"/>
              <a:t>– graceful degradation or fault tolerance</a:t>
            </a:r>
          </a:p>
          <a:p>
            <a:pPr lvl="1"/>
            <a:r>
              <a:rPr lang="en-US" altLang="en-US" dirty="0"/>
              <a:t>Two types:</a:t>
            </a:r>
          </a:p>
          <a:p>
            <a:pPr marL="1200150" lvl="2" indent="-342900">
              <a:buFont typeface="Arial" panose="020B0604020202020204" pitchFamily="34" charset="0"/>
              <a:buAutoNum type="arabicPeriod"/>
            </a:pPr>
            <a:r>
              <a:rPr lang="en-US" altLang="en-US" b="1" dirty="0">
                <a:solidFill>
                  <a:srgbClr val="006699"/>
                </a:solidFill>
                <a:latin typeface="+mj-lt"/>
              </a:rPr>
              <a:t>Asymmetric Multiprocessing</a:t>
            </a:r>
            <a:r>
              <a:rPr lang="en-US" altLang="en-US" b="1" dirty="0">
                <a:solidFill>
                  <a:srgbClr val="3366FF"/>
                </a:solidFill>
              </a:rPr>
              <a:t> </a:t>
            </a:r>
            <a:r>
              <a:rPr lang="en-US" altLang="en-US" dirty="0"/>
              <a:t>– each processor is assigned a specie task.</a:t>
            </a:r>
          </a:p>
          <a:p>
            <a:pPr marL="1200150" lvl="2" indent="-342900">
              <a:buFont typeface="Arial" panose="020B0604020202020204" pitchFamily="34" charset="0"/>
              <a:buAutoNum type="arabicPeriod"/>
            </a:pPr>
            <a:r>
              <a:rPr lang="en-US" altLang="en-US" b="1" dirty="0">
                <a:solidFill>
                  <a:srgbClr val="006699"/>
                </a:solidFill>
                <a:latin typeface="+mj-lt"/>
              </a:rPr>
              <a:t>Symmetric Multiprocessing </a:t>
            </a:r>
            <a:r>
              <a:rPr lang="en-US" altLang="en-US" dirty="0"/>
              <a:t>– each processor performs all tasks</a:t>
            </a:r>
          </a:p>
          <a:p>
            <a:pPr marL="1200150" lvl="2" indent="-342900">
              <a:buFont typeface="Webdings" panose="05030102010509060703" pitchFamily="18" charset="2"/>
              <a:buNone/>
            </a:pPr>
            <a:endParaRPr lang="en-US" altLang="en-US" dirty="0">
              <a:solidFill>
                <a:srgbClr val="3366FF"/>
              </a:solidFill>
            </a:endParaRPr>
          </a:p>
        </p:txBody>
      </p:sp>
    </p:spTree>
    <p:extLst>
      <p:ext uri="{BB962C8B-B14F-4D97-AF65-F5344CB8AC3E}">
        <p14:creationId xmlns="" xmlns:p14="http://schemas.microsoft.com/office/powerpoint/2010/main" val="423451773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 xmlns:a16="http://schemas.microsoft.com/office/drawing/2014/main" id="{C1410AFB-466A-4B08-A8E9-FA44DF2206BF}"/>
              </a:ext>
            </a:extLst>
          </p:cNvPr>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 xmlns:p14="http://schemas.microsoft.com/office/powerpoint/2010/main" val="38348068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 xmlns:a16="http://schemas.microsoft.com/office/drawing/2014/main" id="{20841D46-E229-498E-9F1F-A94657CB7458}"/>
              </a:ext>
            </a:extLst>
          </p:cNvPr>
          <p:cNvSpPr>
            <a:spLocks noGrp="1" noChangeArrowheads="1"/>
          </p:cNvSpPr>
          <p:nvPr>
            <p:ph type="title"/>
          </p:nvPr>
        </p:nvSpPr>
        <p:spPr>
          <a:xfrm>
            <a:off x="457200" y="204788"/>
            <a:ext cx="8070850" cy="576262"/>
          </a:xfrm>
        </p:spPr>
        <p:txBody>
          <a:bodyPr/>
          <a:lstStyle/>
          <a:p>
            <a:r>
              <a:rPr lang="en-US" altLang="en-US" dirty="0"/>
              <a:t>Dual-Core Design</a:t>
            </a:r>
          </a:p>
        </p:txBody>
      </p:sp>
      <p:sp>
        <p:nvSpPr>
          <p:cNvPr id="52227" name="Content Placeholder 1">
            <a:extLst>
              <a:ext uri="{FF2B5EF4-FFF2-40B4-BE49-F238E27FC236}">
                <a16:creationId xmlns="" xmlns:a16="http://schemas.microsoft.com/office/drawing/2014/main" id="{2C6B238E-3C2D-4092-8CEA-97744AAE8F40}"/>
              </a:ext>
            </a:extLst>
          </p:cNvPr>
          <p:cNvSpPr>
            <a:spLocks noGrp="1" noChangeArrowheads="1"/>
          </p:cNvSpPr>
          <p:nvPr>
            <p:ph sz="half" idx="1"/>
          </p:nvPr>
        </p:nvSpPr>
        <p:spPr>
          <a:xfrm>
            <a:off x="854075" y="1108076"/>
            <a:ext cx="6921313" cy="1216772"/>
          </a:xfrm>
        </p:spPr>
        <p:txBody>
          <a:bodyPr/>
          <a:lstStyle/>
          <a:p>
            <a:r>
              <a:rPr lang="en-US" altLang="en-US" sz="1800" dirty="0"/>
              <a:t>Multi-chip and </a:t>
            </a:r>
            <a:r>
              <a:rPr lang="en-US" altLang="en-US" sz="1800" b="1" dirty="0">
                <a:solidFill>
                  <a:srgbClr val="006699"/>
                </a:solidFill>
                <a:latin typeface="+mj-lt"/>
              </a:rPr>
              <a:t>multicore</a:t>
            </a:r>
          </a:p>
          <a:p>
            <a:r>
              <a:rPr lang="en-US" altLang="en-US" sz="1800" dirty="0"/>
              <a:t>Systems containing all  chips</a:t>
            </a:r>
            <a:endParaRPr lang="en-US" altLang="en-US" sz="1800" b="1" dirty="0">
              <a:solidFill>
                <a:srgbClr val="3366FF"/>
              </a:solidFill>
            </a:endParaRPr>
          </a:p>
          <a:p>
            <a:pPr lvl="1"/>
            <a:r>
              <a:rPr lang="en-US" altLang="en-US" sz="1800" dirty="0" smtClean="0"/>
              <a:t>Chips </a:t>
            </a:r>
            <a:r>
              <a:rPr lang="en-US" altLang="en-US" sz="1800" dirty="0"/>
              <a:t>containing multiple separate systems</a:t>
            </a:r>
          </a:p>
          <a:p>
            <a:pPr lvl="1"/>
            <a:endParaRPr lang="en-US" altLang="en-US" dirty="0"/>
          </a:p>
        </p:txBody>
      </p:sp>
      <p:pic>
        <p:nvPicPr>
          <p:cNvPr id="52228" name="Picture 2">
            <a:extLst>
              <a:ext uri="{FF2B5EF4-FFF2-40B4-BE49-F238E27FC236}">
                <a16:creationId xmlns=""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 xmlns:p14="http://schemas.microsoft.com/office/powerpoint/2010/main" val="277659084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 xmlns:a16="http://schemas.microsoft.com/office/drawing/2014/main" id="{82AFAD1E-E934-45C6-9563-2F384ACE5648}"/>
              </a:ext>
            </a:extLst>
          </p:cNvPr>
          <p:cNvSpPr>
            <a:spLocks noGrp="1" noChangeArrowheads="1"/>
          </p:cNvSpPr>
          <p:nvPr>
            <p:ph type="title"/>
          </p:nvPr>
        </p:nvSpPr>
        <p:spPr>
          <a:xfrm>
            <a:off x="923925" y="84138"/>
            <a:ext cx="8035925" cy="709612"/>
          </a:xfrm>
        </p:spPr>
        <p:txBody>
          <a:bodyPr/>
          <a:lstStyle/>
          <a:p>
            <a:r>
              <a:rPr lang="en-US" altLang="en-US"/>
              <a:t>Non-Uniform Memory Access System</a:t>
            </a:r>
          </a:p>
        </p:txBody>
      </p:sp>
      <p:pic>
        <p:nvPicPr>
          <p:cNvPr id="54275" name="Picture 2">
            <a:extLst>
              <a:ext uri="{FF2B5EF4-FFF2-40B4-BE49-F238E27FC236}">
                <a16:creationId xmlns="" xmlns:a16="http://schemas.microsoft.com/office/drawing/2014/main" id="{95963655-0AB0-4CCC-A2C8-392BB4B36F44}"/>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 xmlns:p14="http://schemas.microsoft.com/office/powerpoint/2010/main" val="42801811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a:t>Computer system can be divided into four components:</a:t>
            </a:r>
          </a:p>
          <a:p>
            <a:pPr lvl="1"/>
            <a:r>
              <a:rPr lang="en-US" altLang="en-US"/>
              <a:t>Hardware – provides basic computing resources</a:t>
            </a:r>
          </a:p>
          <a:p>
            <a:pPr lvl="2"/>
            <a:r>
              <a:rPr lang="en-US" altLang="en-US"/>
              <a:t>CPU, memory, I/O devices</a:t>
            </a:r>
          </a:p>
          <a:p>
            <a:pPr lvl="1"/>
            <a:r>
              <a:rPr lang="en-US" altLang="en-US"/>
              <a:t>Operating system</a:t>
            </a:r>
          </a:p>
          <a:p>
            <a:pPr lvl="2"/>
            <a:r>
              <a:rPr lang="en-US" altLang="en-US"/>
              <a:t>Controls and coordinates use of hardware among various applications and users</a:t>
            </a:r>
          </a:p>
          <a:p>
            <a:pPr lvl="1"/>
            <a:r>
              <a:rPr lang="en-US" altLang="en-US"/>
              <a:t>Application programs – define the ways in which the system resources are used to solve the computing problems of the users</a:t>
            </a:r>
          </a:p>
          <a:p>
            <a:pPr lvl="2"/>
            <a:r>
              <a:rPr lang="en-US" altLang="en-US"/>
              <a:t>Word processors, compilers, web browsers, database systems, video games</a:t>
            </a:r>
          </a:p>
          <a:p>
            <a:pPr lvl="1"/>
            <a:r>
              <a:rPr lang="en-US" altLang="en-US"/>
              <a:t>Users</a:t>
            </a:r>
          </a:p>
          <a:p>
            <a:pPr lvl="2"/>
            <a:r>
              <a:rPr lang="en-US" altLang="en-US"/>
              <a:t>People, machines, other computers</a:t>
            </a: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 xmlns:a16="http://schemas.microsoft.com/office/drawing/2014/main" id="{F3E9582F-73D2-4BB5-8C85-155733606EC2}"/>
              </a:ext>
            </a:extLst>
          </p:cNvPr>
          <p:cNvSpPr>
            <a:spLocks noGrp="1" noChangeArrowheads="1"/>
          </p:cNvSpPr>
          <p:nvPr>
            <p:ph type="body" idx="4294967295"/>
          </p:nvPr>
        </p:nvSpPr>
        <p:spPr>
          <a:xfrm>
            <a:off x="1446306" y="2888119"/>
            <a:ext cx="7016376" cy="1030738"/>
          </a:xfrm>
        </p:spPr>
        <p:txBody>
          <a:bodyPr/>
          <a:lstStyle/>
          <a:p>
            <a:pPr marL="457200" lvl="1" indent="0">
              <a:buNone/>
            </a:pPr>
            <a:r>
              <a:rPr lang="en-US" altLang="en-US" sz="3200" b="1" dirty="0">
                <a:solidFill>
                  <a:srgbClr val="006699"/>
                </a:solidFill>
                <a:latin typeface="+mj-lt"/>
              </a:rPr>
              <a:t>Computer System Environments</a:t>
            </a:r>
          </a:p>
        </p:txBody>
      </p:sp>
    </p:spTree>
    <p:extLst>
      <p:ext uri="{BB962C8B-B14F-4D97-AF65-F5344CB8AC3E}">
        <p14:creationId xmlns="" xmlns:p14="http://schemas.microsoft.com/office/powerpoint/2010/main" val="294830350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Computing Environments</a:t>
            </a:r>
          </a:p>
        </p:txBody>
      </p:sp>
      <p:sp>
        <p:nvSpPr>
          <p:cNvPr id="100355" name="Content Placeholder 2">
            <a:extLst>
              <a:ext uri="{FF2B5EF4-FFF2-40B4-BE49-F238E27FC236}">
                <a16:creationId xmlns=""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Traditional</a:t>
            </a:r>
          </a:p>
          <a:p>
            <a:r>
              <a:rPr lang="en-US" altLang="en-US" dirty="0"/>
              <a:t>Mobile</a:t>
            </a:r>
          </a:p>
          <a:p>
            <a:r>
              <a:rPr lang="en-US" altLang="en-US" dirty="0"/>
              <a:t>Client Server</a:t>
            </a:r>
          </a:p>
          <a:p>
            <a:r>
              <a:rPr lang="en-US" altLang="en-US" dirty="0"/>
              <a:t>Peer-to-Peer</a:t>
            </a:r>
          </a:p>
          <a:p>
            <a:r>
              <a:rPr lang="en-US" altLang="en-US" dirty="0"/>
              <a:t>Cloud computing</a:t>
            </a:r>
          </a:p>
          <a:p>
            <a:r>
              <a:rPr lang="en-US" altLang="en-US" dirty="0"/>
              <a:t>Real-time Embedded</a:t>
            </a:r>
          </a:p>
          <a:p>
            <a:endParaRPr lang="en-US" altLang="en-US" dirty="0"/>
          </a:p>
        </p:txBody>
      </p:sp>
    </p:spTree>
    <p:extLst>
      <p:ext uri="{BB962C8B-B14F-4D97-AF65-F5344CB8AC3E}">
        <p14:creationId xmlns="" xmlns:p14="http://schemas.microsoft.com/office/powerpoint/2010/main" val="42488048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Traditional</a:t>
            </a:r>
          </a:p>
        </p:txBody>
      </p:sp>
      <p:sp>
        <p:nvSpPr>
          <p:cNvPr id="100355" name="Content Placeholder 2">
            <a:extLst>
              <a:ext uri="{FF2B5EF4-FFF2-40B4-BE49-F238E27FC236}">
                <a16:creationId xmlns=""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Stand-alone general-purpose machines</a:t>
            </a:r>
          </a:p>
          <a:p>
            <a:r>
              <a:rPr lang="en-US" altLang="en-US" dirty="0"/>
              <a:t>But blurred as most systems interconnect with others (i.e., the Internet)</a:t>
            </a:r>
          </a:p>
          <a:p>
            <a:r>
              <a:rPr lang="en-US" altLang="en-US" b="1" dirty="0" smtClean="0">
                <a:solidFill>
                  <a:srgbClr val="006699"/>
                </a:solidFill>
                <a:latin typeface="+mj-lt"/>
              </a:rPr>
              <a:t>Network </a:t>
            </a:r>
            <a:r>
              <a:rPr lang="en-US" altLang="en-US" b="1" dirty="0">
                <a:solidFill>
                  <a:srgbClr val="006699"/>
                </a:solidFill>
                <a:latin typeface="+mj-lt"/>
              </a:rPr>
              <a:t>computers </a:t>
            </a:r>
            <a:r>
              <a:rPr lang="en-US" altLang="en-US" dirty="0"/>
              <a:t>(</a:t>
            </a:r>
            <a:r>
              <a:rPr lang="en-US" altLang="en-US" b="1" dirty="0">
                <a:solidFill>
                  <a:srgbClr val="006699"/>
                </a:solidFill>
                <a:latin typeface="+mj-lt"/>
              </a:rPr>
              <a:t>thin clients</a:t>
            </a:r>
            <a:r>
              <a:rPr lang="en-US" altLang="en-US" dirty="0"/>
              <a:t>) are like Web terminals</a:t>
            </a:r>
          </a:p>
          <a:p>
            <a:r>
              <a:rPr lang="en-US" altLang="en-US" dirty="0"/>
              <a:t>Mobile computers interconnect via </a:t>
            </a:r>
            <a:r>
              <a:rPr lang="en-US" altLang="en-US" b="1" dirty="0">
                <a:solidFill>
                  <a:srgbClr val="006699"/>
                </a:solidFill>
                <a:latin typeface="+mj-lt"/>
              </a:rPr>
              <a:t>wireless </a:t>
            </a:r>
            <a:r>
              <a:rPr lang="en-US" altLang="en-US" b="1" dirty="0" smtClean="0">
                <a:solidFill>
                  <a:srgbClr val="006699"/>
                </a:solidFill>
                <a:latin typeface="+mj-lt"/>
              </a:rPr>
              <a:t>networks</a:t>
            </a:r>
            <a:endParaRPr lang="en-US" altLang="en-US" b="1" dirty="0">
              <a:solidFill>
                <a:srgbClr val="006699"/>
              </a:solidFill>
              <a:latin typeface="+mj-lt"/>
            </a:endParaRPr>
          </a:p>
        </p:txBody>
      </p:sp>
    </p:spTree>
    <p:extLst>
      <p:ext uri="{BB962C8B-B14F-4D97-AF65-F5344CB8AC3E}">
        <p14:creationId xmlns="" xmlns:p14="http://schemas.microsoft.com/office/powerpoint/2010/main" val="301712973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 xmlns:a16="http://schemas.microsoft.com/office/drawing/2014/main" id="{A1829908-11E3-4B1B-A3D2-0806808B690B}"/>
              </a:ext>
            </a:extLst>
          </p:cNvPr>
          <p:cNvSpPr>
            <a:spLocks noGrp="1" noChangeArrowheads="1"/>
          </p:cNvSpPr>
          <p:nvPr>
            <p:ph type="title" idx="4294967295"/>
          </p:nvPr>
        </p:nvSpPr>
        <p:spPr>
          <a:xfrm>
            <a:off x="476250" y="217488"/>
            <a:ext cx="8537575" cy="576262"/>
          </a:xfrm>
        </p:spPr>
        <p:txBody>
          <a:bodyPr/>
          <a:lstStyle/>
          <a:p>
            <a:r>
              <a:rPr lang="en-US" altLang="en-US" dirty="0"/>
              <a:t>Mobile</a:t>
            </a:r>
          </a:p>
        </p:txBody>
      </p:sp>
      <p:sp>
        <p:nvSpPr>
          <p:cNvPr id="101379" name="Content Placeholder 2">
            <a:extLst>
              <a:ext uri="{FF2B5EF4-FFF2-40B4-BE49-F238E27FC236}">
                <a16:creationId xmlns="" xmlns:a16="http://schemas.microsoft.com/office/drawing/2014/main" id="{08F08BF4-93C5-4EF8-B50D-2C9206FFF051}"/>
              </a:ext>
            </a:extLst>
          </p:cNvPr>
          <p:cNvSpPr>
            <a:spLocks noGrp="1" noChangeArrowheads="1"/>
          </p:cNvSpPr>
          <p:nvPr>
            <p:ph idx="4294967295"/>
          </p:nvPr>
        </p:nvSpPr>
        <p:spPr>
          <a:xfrm>
            <a:off x="811213" y="1209674"/>
            <a:ext cx="7026501" cy="4178756"/>
          </a:xfrm>
        </p:spPr>
        <p:txBody>
          <a:bodyPr/>
          <a:lstStyle/>
          <a:p>
            <a:r>
              <a:rPr lang="en-US" altLang="en-US" dirty="0"/>
              <a:t>Handheld smartphones, tablets, etc.</a:t>
            </a:r>
          </a:p>
          <a:p>
            <a:r>
              <a:rPr lang="en-US" altLang="en-US" dirty="0"/>
              <a:t>What is the functional difference between them and a “traditional” laptop?</a:t>
            </a:r>
          </a:p>
          <a:p>
            <a:r>
              <a:rPr lang="en-US" altLang="en-US" dirty="0"/>
              <a:t>Extra feature – more OS </a:t>
            </a:r>
            <a:r>
              <a:rPr lang="en-US" altLang="en-US" dirty="0" smtClean="0"/>
              <a:t>features</a:t>
            </a:r>
            <a:endParaRPr lang="en-US" altLang="en-US" dirty="0"/>
          </a:p>
          <a:p>
            <a:r>
              <a:rPr lang="en-US" altLang="en-US" dirty="0"/>
              <a:t>Allows new types of apps like </a:t>
            </a:r>
            <a:r>
              <a:rPr lang="en-US" altLang="en-US" b="1" i="1" dirty="0"/>
              <a:t>augmented </a:t>
            </a:r>
            <a:r>
              <a:rPr lang="en-US" altLang="en-US" b="1" i="1" dirty="0" smtClean="0"/>
              <a:t>reality</a:t>
            </a:r>
            <a:endParaRPr lang="en-US" altLang="en-US" b="1" i="1"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 xmlns:a16="http://schemas.microsoft.com/office/drawing/2014/main" id="{7362B21A-8A5E-4F20-9A05-0BE89E8793A7}"/>
              </a:ext>
            </a:extLst>
          </p:cNvPr>
          <p:cNvSpPr>
            <a:spLocks noGrp="1" noChangeArrowheads="1"/>
          </p:cNvSpPr>
          <p:nvPr>
            <p:ph type="title" idx="4294967295"/>
          </p:nvPr>
        </p:nvSpPr>
        <p:spPr>
          <a:xfrm>
            <a:off x="1296988" y="207963"/>
            <a:ext cx="7192962" cy="576262"/>
          </a:xfrm>
        </p:spPr>
        <p:txBody>
          <a:bodyPr/>
          <a:lstStyle/>
          <a:p>
            <a:pPr eaLnBrk="1" hangingPunct="1"/>
            <a:r>
              <a:rPr lang="en-US" altLang="en-US" sz="2800" dirty="0"/>
              <a:t>Client Server</a:t>
            </a:r>
          </a:p>
        </p:txBody>
      </p:sp>
      <p:sp>
        <p:nvSpPr>
          <p:cNvPr id="102403" name="Rectangle 4">
            <a:extLst>
              <a:ext uri="{FF2B5EF4-FFF2-40B4-BE49-F238E27FC236}">
                <a16:creationId xmlns="" xmlns:a16="http://schemas.microsoft.com/office/drawing/2014/main"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dirty="0"/>
              <a:t>Client-Server Computing</a:t>
            </a:r>
          </a:p>
          <a:p>
            <a:pPr lvl="1">
              <a:lnSpc>
                <a:spcPct val="90000"/>
              </a:lnSpc>
              <a:buSzPct val="80000"/>
            </a:pPr>
            <a:r>
              <a:rPr lang="en-US" altLang="en-US" dirty="0"/>
              <a:t>Dumb terminals supplanted by smart PCs</a:t>
            </a:r>
          </a:p>
          <a:p>
            <a:pPr lvl="1">
              <a:lnSpc>
                <a:spcPct val="90000"/>
              </a:lnSpc>
              <a:buSzPct val="80000"/>
            </a:pPr>
            <a:r>
              <a:rPr lang="en-US" altLang="en-US" dirty="0"/>
              <a:t>Many systems now </a:t>
            </a:r>
            <a:r>
              <a:rPr lang="en-US" altLang="en-US" b="1" dirty="0">
                <a:solidFill>
                  <a:srgbClr val="006699"/>
                </a:solidFill>
                <a:latin typeface="+mj-lt"/>
              </a:rPr>
              <a:t>servers</a:t>
            </a:r>
            <a:r>
              <a:rPr lang="en-US" altLang="en-US" dirty="0"/>
              <a:t>, responding to requests generated by </a:t>
            </a:r>
            <a:r>
              <a:rPr lang="en-US" altLang="en-US" b="1" dirty="0">
                <a:solidFill>
                  <a:srgbClr val="006699"/>
                </a:solidFill>
                <a:latin typeface="+mj-lt"/>
              </a:rPr>
              <a:t>clients</a:t>
            </a:r>
          </a:p>
          <a:p>
            <a:pPr lvl="2">
              <a:lnSpc>
                <a:spcPct val="90000"/>
              </a:lnSpc>
            </a:pPr>
            <a:r>
              <a:rPr lang="en-US" altLang="en-US" b="1" dirty="0">
                <a:solidFill>
                  <a:srgbClr val="006699"/>
                </a:solidFill>
                <a:latin typeface="+mj-lt"/>
              </a:rPr>
              <a:t>Compute-server system </a:t>
            </a:r>
            <a:r>
              <a:rPr lang="en-US" altLang="en-US" dirty="0"/>
              <a:t>provides an interface to client to request services (i.e., database)</a:t>
            </a:r>
          </a:p>
          <a:p>
            <a:pPr lvl="2">
              <a:lnSpc>
                <a:spcPct val="90000"/>
              </a:lnSpc>
            </a:pPr>
            <a:r>
              <a:rPr lang="en-US" altLang="en-US" b="1" dirty="0">
                <a:solidFill>
                  <a:srgbClr val="006699"/>
                </a:solidFill>
                <a:latin typeface="+mj-lt"/>
              </a:rPr>
              <a:t>File-server system </a:t>
            </a:r>
            <a:r>
              <a:rPr lang="en-US" altLang="en-US" dirty="0"/>
              <a:t>provides interface for clients to store and retrieve files</a:t>
            </a:r>
          </a:p>
        </p:txBody>
      </p:sp>
      <p:pic>
        <p:nvPicPr>
          <p:cNvPr id="102404" name="Picture 1" descr="1_18.pdf">
            <a:extLst>
              <a:ext uri="{FF2B5EF4-FFF2-40B4-BE49-F238E27FC236}">
                <a16:creationId xmlns="" xmlns:a16="http://schemas.microsoft.com/office/drawing/2014/main" id="{3F572163-5430-4601-AD15-704330FF5D33}"/>
              </a:ext>
            </a:extLst>
          </p:cNvPr>
          <p:cNvPicPr>
            <a:picLocks noChangeAspect="1"/>
          </p:cNvPicPr>
          <p:nvPr/>
        </p:nvPicPr>
        <p:blipFill>
          <a:blip r:embed="rId3">
            <a:extLst>
              <a:ext uri="{28A0092B-C50C-407E-A947-70E740481C1C}">
                <a14:useLocalDpi xmlns=""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 xmlns:a16="http://schemas.microsoft.com/office/drawing/2014/main" id="{BB647B75-B333-4E93-8EF1-19CAA860382B}"/>
              </a:ext>
            </a:extLst>
          </p:cNvPr>
          <p:cNvSpPr>
            <a:spLocks noGrp="1" noChangeArrowheads="1"/>
          </p:cNvSpPr>
          <p:nvPr>
            <p:ph type="title" idx="4294967295"/>
          </p:nvPr>
        </p:nvSpPr>
        <p:spPr>
          <a:xfrm>
            <a:off x="1152525" y="212725"/>
            <a:ext cx="7394575" cy="576263"/>
          </a:xfrm>
        </p:spPr>
        <p:txBody>
          <a:bodyPr/>
          <a:lstStyle/>
          <a:p>
            <a:pPr eaLnBrk="1" hangingPunct="1"/>
            <a:r>
              <a:rPr lang="en-US" altLang="en-US" sz="2800" dirty="0"/>
              <a:t>Peer-to-Peer</a:t>
            </a:r>
          </a:p>
        </p:txBody>
      </p:sp>
      <p:sp>
        <p:nvSpPr>
          <p:cNvPr id="104451" name="Rectangle 3">
            <a:extLst>
              <a:ext uri="{FF2B5EF4-FFF2-40B4-BE49-F238E27FC236}">
                <a16:creationId xmlns="" xmlns:a16="http://schemas.microsoft.com/office/drawing/2014/main" id="{7366DDF6-F84D-4FDE-9942-CC6839DC10B1}"/>
              </a:ext>
            </a:extLst>
          </p:cNvPr>
          <p:cNvSpPr>
            <a:spLocks noGrp="1" noChangeArrowheads="1"/>
          </p:cNvSpPr>
          <p:nvPr>
            <p:ph type="body" idx="4294967295"/>
          </p:nvPr>
        </p:nvSpPr>
        <p:spPr>
          <a:xfrm>
            <a:off x="806450" y="1233488"/>
            <a:ext cx="5057775" cy="4530725"/>
          </a:xfrm>
        </p:spPr>
        <p:txBody>
          <a:bodyPr/>
          <a:lstStyle/>
          <a:p>
            <a:r>
              <a:rPr lang="en-US" altLang="en-US" dirty="0"/>
              <a:t>Another model of distributed system</a:t>
            </a:r>
          </a:p>
          <a:p>
            <a:r>
              <a:rPr lang="en-US" altLang="en-US" dirty="0"/>
              <a:t>P2P does not distinguish clients and servers</a:t>
            </a:r>
          </a:p>
          <a:p>
            <a:pPr lvl="1"/>
            <a:r>
              <a:rPr lang="en-US" altLang="en-US" dirty="0"/>
              <a:t>Instead all nodes are considered peers</a:t>
            </a:r>
          </a:p>
          <a:p>
            <a:pPr lvl="1"/>
            <a:r>
              <a:rPr lang="en-US" altLang="en-US" dirty="0"/>
              <a:t>May each act as client, server or both</a:t>
            </a:r>
          </a:p>
          <a:p>
            <a:pPr lvl="1"/>
            <a:r>
              <a:rPr lang="en-US" altLang="en-US" dirty="0"/>
              <a:t>Node must join P2P network</a:t>
            </a:r>
          </a:p>
          <a:p>
            <a:pPr lvl="2"/>
            <a:r>
              <a:rPr lang="en-US" altLang="en-US" dirty="0"/>
              <a:t>Registers its service with central lookup service on network, or</a:t>
            </a:r>
          </a:p>
          <a:p>
            <a:pPr lvl="2"/>
            <a:r>
              <a:rPr lang="en-US" altLang="en-US" dirty="0"/>
              <a:t>Broadcast request for service and respond to requests for service via </a:t>
            </a:r>
            <a:r>
              <a:rPr lang="en-US" altLang="en-US" b="1" i="1" dirty="0"/>
              <a:t>discovery protocol</a:t>
            </a:r>
          </a:p>
          <a:p>
            <a:pPr lvl="1"/>
            <a:r>
              <a:rPr lang="en-US" altLang="en-US" dirty="0"/>
              <a:t>Examples include</a:t>
            </a:r>
            <a:r>
              <a:rPr lang="en-US" altLang="en-US" i="1" dirty="0"/>
              <a:t> </a:t>
            </a:r>
            <a:r>
              <a:rPr lang="en-US" altLang="en-US" dirty="0"/>
              <a:t>Napster</a:t>
            </a:r>
            <a:r>
              <a:rPr lang="en-US" altLang="en-US" i="1" dirty="0"/>
              <a:t> </a:t>
            </a:r>
            <a:r>
              <a:rPr lang="en-US" altLang="en-US" dirty="0"/>
              <a:t>and</a:t>
            </a:r>
            <a:r>
              <a:rPr lang="en-US" altLang="en-US" i="1" dirty="0"/>
              <a:t> </a:t>
            </a:r>
            <a:r>
              <a:rPr lang="en-US" altLang="en-US" dirty="0"/>
              <a:t>Gnutella</a:t>
            </a:r>
            <a:r>
              <a:rPr lang="en-US" altLang="en-US" i="1" dirty="0"/>
              <a:t>, </a:t>
            </a:r>
            <a:r>
              <a:rPr lang="en-US" altLang="en-US" b="1" kern="1200" dirty="0">
                <a:solidFill>
                  <a:srgbClr val="006699"/>
                </a:solidFill>
                <a:latin typeface="+mj-lt"/>
                <a:cs typeface="+mn-cs"/>
              </a:rPr>
              <a:t>Voice over IP </a:t>
            </a:r>
            <a:r>
              <a:rPr lang="en-US" altLang="en-US" dirty="0"/>
              <a:t>(</a:t>
            </a:r>
            <a:r>
              <a:rPr lang="en-US" altLang="en-US" b="1" kern="1200" dirty="0">
                <a:solidFill>
                  <a:srgbClr val="006699"/>
                </a:solidFill>
                <a:latin typeface="+mj-lt"/>
                <a:cs typeface="+mn-cs"/>
              </a:rPr>
              <a:t>VoIP</a:t>
            </a:r>
            <a:r>
              <a:rPr lang="en-US" altLang="en-US" dirty="0"/>
              <a:t>)</a:t>
            </a:r>
            <a:r>
              <a:rPr lang="en-US" altLang="en-US" i="1" dirty="0"/>
              <a:t> </a:t>
            </a:r>
            <a:r>
              <a:rPr lang="en-US" altLang="en-US" dirty="0"/>
              <a:t>such as Skype </a:t>
            </a:r>
          </a:p>
        </p:txBody>
      </p:sp>
      <p:pic>
        <p:nvPicPr>
          <p:cNvPr id="104452" name="Picture 1" descr="1_19.pdf">
            <a:extLst>
              <a:ext uri="{FF2B5EF4-FFF2-40B4-BE49-F238E27FC236}">
                <a16:creationId xmlns="" xmlns:a16="http://schemas.microsoft.com/office/drawing/2014/main" id="{E2A18885-21B9-47B4-84C9-50C4EA2B2CD8}"/>
              </a:ext>
            </a:extLst>
          </p:cNvPr>
          <p:cNvPicPr>
            <a:picLocks noChangeAspect="1"/>
          </p:cNvPicPr>
          <p:nvPr/>
        </p:nvPicPr>
        <p:blipFill>
          <a:blip r:embed="rId3">
            <a:extLst>
              <a:ext uri="{28A0092B-C50C-407E-A947-70E740481C1C}">
                <a14:useLocalDpi xmlns=""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p>
        </p:txBody>
      </p:sp>
      <p:sp>
        <p:nvSpPr>
          <p:cNvPr id="106499" name="Rectangle 3">
            <a:extLst>
              <a:ext uri="{FF2B5EF4-FFF2-40B4-BE49-F238E27FC236}">
                <a16:creationId xmlns="" xmlns:a16="http://schemas.microsoft.com/office/drawing/2014/main" id="{63BBC9B6-44FC-4182-AE85-87D204920BBC}"/>
              </a:ext>
            </a:extLst>
          </p:cNvPr>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p>
          <a:p>
            <a:r>
              <a:rPr lang="en-US" altLang="en-US" dirty="0"/>
              <a:t>Logical extension of virtualization because it uses virtualization as the base for it functionality.</a:t>
            </a:r>
          </a:p>
          <a:p>
            <a:pPr lvl="1"/>
            <a:r>
              <a:rPr lang="en-US" altLang="en-US" dirty="0"/>
              <a:t>Amazon </a:t>
            </a:r>
            <a:r>
              <a:rPr lang="en-US" altLang="en-US" b="1" kern="1200" dirty="0">
                <a:solidFill>
                  <a:srgbClr val="006699"/>
                </a:solidFill>
                <a:latin typeface="+mj-lt"/>
                <a:cs typeface="+mn-cs"/>
              </a:rPr>
              <a:t>EC2</a:t>
            </a:r>
            <a:r>
              <a:rPr lang="en-US" altLang="en-US" dirty="0"/>
              <a:t>  has thousands of servers, millions of virtual machines, petabytes of storage available across the Internet, pay based on usage</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 (Cont.)</a:t>
            </a:r>
          </a:p>
        </p:txBody>
      </p:sp>
      <p:sp>
        <p:nvSpPr>
          <p:cNvPr id="106499" name="Rectangle 3">
            <a:extLst>
              <a:ext uri="{FF2B5EF4-FFF2-40B4-BE49-F238E27FC236}">
                <a16:creationId xmlns="" xmlns:a16="http://schemas.microsoft.com/office/drawing/2014/main" id="{63BBC9B6-44FC-4182-AE85-87D204920BBC}"/>
              </a:ext>
            </a:extLst>
          </p:cNvPr>
          <p:cNvSpPr>
            <a:spLocks noGrp="1" noChangeArrowheads="1"/>
          </p:cNvSpPr>
          <p:nvPr>
            <p:ph type="body" idx="4294967295"/>
          </p:nvPr>
        </p:nvSpPr>
        <p:spPr>
          <a:xfrm>
            <a:off x="806450" y="1060450"/>
            <a:ext cx="7712075" cy="5103813"/>
          </a:xfrm>
        </p:spPr>
        <p:txBody>
          <a:bodyPr/>
          <a:lstStyle/>
          <a:p>
            <a:r>
              <a:rPr lang="en-US" altLang="en-US" dirty="0"/>
              <a:t>Many types</a:t>
            </a:r>
          </a:p>
          <a:p>
            <a:pPr lvl="1"/>
            <a:r>
              <a:rPr lang="en-US" altLang="en-US" b="1" kern="1200" dirty="0">
                <a:solidFill>
                  <a:srgbClr val="006699"/>
                </a:solidFill>
                <a:latin typeface="+mj-lt"/>
                <a:cs typeface="+mn-cs"/>
              </a:rPr>
              <a:t>Public cloud </a:t>
            </a:r>
            <a:r>
              <a:rPr lang="en-US" altLang="en-US" dirty="0"/>
              <a:t>– available via Internet to anyone willing to pay</a:t>
            </a:r>
          </a:p>
          <a:p>
            <a:pPr lvl="1"/>
            <a:r>
              <a:rPr lang="en-US" altLang="en-US" b="1" kern="1200" dirty="0">
                <a:solidFill>
                  <a:srgbClr val="006699"/>
                </a:solidFill>
                <a:latin typeface="+mj-lt"/>
                <a:cs typeface="+mn-cs"/>
              </a:rPr>
              <a:t>Private cloud </a:t>
            </a:r>
            <a:r>
              <a:rPr lang="en-US" altLang="en-US" dirty="0"/>
              <a:t>– run by a company for the company’s own use</a:t>
            </a:r>
          </a:p>
          <a:p>
            <a:pPr lvl="1"/>
            <a:r>
              <a:rPr lang="en-US" altLang="en-US" b="1" kern="1200" dirty="0">
                <a:solidFill>
                  <a:srgbClr val="006699"/>
                </a:solidFill>
                <a:latin typeface="+mj-lt"/>
                <a:cs typeface="+mn-cs"/>
              </a:rPr>
              <a:t>Hybrid cloud </a:t>
            </a:r>
            <a:r>
              <a:rPr lang="en-US" altLang="en-US" dirty="0"/>
              <a:t>– includes both public and private cloud components</a:t>
            </a:r>
          </a:p>
          <a:p>
            <a:pPr lvl="1"/>
            <a:r>
              <a:rPr lang="en-US" altLang="en-US" dirty="0"/>
              <a:t>Software as a Service (</a:t>
            </a:r>
            <a:r>
              <a:rPr lang="en-US" altLang="en-US" b="1" kern="1200" dirty="0">
                <a:solidFill>
                  <a:srgbClr val="006699"/>
                </a:solidFill>
                <a:latin typeface="+mj-lt"/>
                <a:cs typeface="+mn-cs"/>
              </a:rPr>
              <a:t>SaaS</a:t>
            </a:r>
            <a:r>
              <a:rPr lang="en-US" altLang="en-US" dirty="0"/>
              <a:t>) – one or more applications available via the Internet (i.e., word processor)</a:t>
            </a:r>
          </a:p>
          <a:p>
            <a:pPr lvl="1"/>
            <a:r>
              <a:rPr lang="en-US" altLang="en-US" dirty="0"/>
              <a:t>Platform as a Service (</a:t>
            </a:r>
            <a:r>
              <a:rPr lang="en-US" altLang="en-US" b="1" kern="1200" dirty="0">
                <a:solidFill>
                  <a:srgbClr val="006699"/>
                </a:solidFill>
                <a:latin typeface="+mj-lt"/>
                <a:cs typeface="+mn-cs"/>
              </a:rPr>
              <a:t>PaaS</a:t>
            </a:r>
            <a:r>
              <a:rPr lang="en-US" altLang="en-US" dirty="0"/>
              <a:t>) – software stack ready for application use via the Internet (i.e., a database server)</a:t>
            </a:r>
          </a:p>
          <a:p>
            <a:pPr lvl="1"/>
            <a:r>
              <a:rPr lang="en-US" altLang="en-US" dirty="0"/>
              <a:t>Infrastructure as a Service (</a:t>
            </a:r>
            <a:r>
              <a:rPr lang="en-US" altLang="en-US" b="1" kern="1200" dirty="0">
                <a:solidFill>
                  <a:srgbClr val="006699"/>
                </a:solidFill>
                <a:latin typeface="+mj-lt"/>
                <a:cs typeface="+mn-cs"/>
              </a:rPr>
              <a:t>IaaS</a:t>
            </a:r>
            <a:r>
              <a:rPr lang="en-US" altLang="en-US" dirty="0"/>
              <a:t>) – servers or storage available over Internet (i.e., storage available for backup use)</a:t>
            </a:r>
          </a:p>
        </p:txBody>
      </p:sp>
    </p:spTree>
    <p:extLst>
      <p:ext uri="{BB962C8B-B14F-4D97-AF65-F5344CB8AC3E}">
        <p14:creationId xmlns="" xmlns:p14="http://schemas.microsoft.com/office/powerpoint/2010/main" val="281856564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 xmlns:a16="http://schemas.microsoft.com/office/drawing/2014/main" id="{ECECFDC0-04E7-4125-BDC9-A8852EAD52A0}"/>
              </a:ext>
            </a:extLst>
          </p:cNvPr>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 xmlns:a16="http://schemas.microsoft.com/office/drawing/2014/main"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dirty="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dirty="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dirty="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dirty="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dirty="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dirty="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dirty="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dirty="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dirty="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dirty="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dirty="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dirty="0">
                <a:latin typeface="Verdana" panose="020B0604030504040204" pitchFamily="34" charset="0"/>
              </a:rPr>
              <a:t>(http://www.vmware.com) provides a free “player” for Windows on which hundreds of free</a:t>
            </a:r>
          </a:p>
          <a:p>
            <a:pPr>
              <a:spcBef>
                <a:spcPct val="0"/>
              </a:spcBef>
              <a:buClrTx/>
              <a:buSzTx/>
              <a:buFontTx/>
              <a:buNone/>
            </a:pPr>
            <a:r>
              <a:rPr kumimoji="0" lang="en-US" altLang="en-US" sz="1200" dirty="0">
                <a:latin typeface="Verdana" panose="020B0604030504040204" pitchFamily="34" charset="0"/>
              </a:rPr>
              <a:t>“virtual appliances” can run. </a:t>
            </a:r>
            <a:r>
              <a:rPr kumimoji="0" lang="en-US" altLang="en-US" sz="1200" dirty="0" err="1">
                <a:latin typeface="Verdana" panose="020B0604030504040204" pitchFamily="34" charset="0"/>
              </a:rPr>
              <a:t>Virtualbox</a:t>
            </a:r>
            <a:r>
              <a:rPr kumimoji="0" lang="en-US" altLang="en-US" sz="1200" dirty="0">
                <a:latin typeface="Verdana" panose="020B0604030504040204" pitchFamily="34" charset="0"/>
              </a:rPr>
              <a:t> (http://www.virtualbox.com) provides a free, open-source</a:t>
            </a:r>
          </a:p>
          <a:p>
            <a:pPr>
              <a:spcBef>
                <a:spcPct val="0"/>
              </a:spcBef>
              <a:buClrTx/>
              <a:buSzTx/>
              <a:buFontTx/>
              <a:buNone/>
            </a:pPr>
            <a:r>
              <a:rPr kumimoji="0" lang="en-US" altLang="en-US" sz="1200" dirty="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dirty="0">
                <a:latin typeface="Verdana" panose="020B0604030504040204" pitchFamily="34" charset="0"/>
              </a:rPr>
              <a:t>hundreds of operating systems without dedicated hardware.</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dirty="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dirty="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dirty="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dirty="0">
                <a:latin typeface="Verdana" panose="020B0604030504040204" pitchFamily="34" charset="0"/>
              </a:rPr>
              <a:t>how much interest, time, and disk space a student has.</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Kernel Data Structure</a:t>
            </a: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extLst>
      <p:ext uri="{BB962C8B-B14F-4D97-AF65-F5344CB8AC3E}">
        <p14:creationId xmlns="" xmlns:p14="http://schemas.microsoft.com/office/powerpoint/2010/main" val="24414396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 xmlns:a16="http://schemas.microsoft.com/office/drawing/2014/main" id="{6850503E-0C66-4E1F-85A5-04BB5FC518A5}"/>
              </a:ext>
            </a:extLst>
          </p:cNvPr>
          <p:cNvSpPr>
            <a:spLocks noGrp="1" noChangeArrowheads="1"/>
          </p:cNvSpPr>
          <p:nvPr>
            <p:ph type="title" idx="4294967295"/>
          </p:nvPr>
        </p:nvSpPr>
        <p:spPr>
          <a:xfrm>
            <a:off x="1041400" y="182563"/>
            <a:ext cx="764540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 xmlns:a16="http://schemas.microsoft.com/office/drawing/2014/main" id="{02D8B42B-EF2E-45B0-B775-843D1784DFC8}"/>
              </a:ext>
            </a:extLst>
          </p:cNvPr>
          <p:cNvSpPr>
            <a:spLocks noGrp="1" noChangeArrowheads="1"/>
          </p:cNvSpPr>
          <p:nvPr>
            <p:ph type="title"/>
          </p:nvPr>
        </p:nvSpPr>
        <p:spPr>
          <a:xfrm>
            <a:off x="457200" y="220663"/>
            <a:ext cx="8229600" cy="576262"/>
          </a:xfrm>
        </p:spPr>
        <p:txBody>
          <a:bodyPr/>
          <a:lstStyle/>
          <a:p>
            <a:r>
              <a:rPr lang="en-US" altLang="en-US"/>
              <a:t>Kernel Data Structures</a:t>
            </a:r>
          </a:p>
        </p:txBody>
      </p:sp>
      <p:sp>
        <p:nvSpPr>
          <p:cNvPr id="3" name="Content Placeholder 2">
            <a:extLst>
              <a:ext uri="{FF2B5EF4-FFF2-40B4-BE49-F238E27FC236}">
                <a16:creationId xmlns="" xmlns:a16="http://schemas.microsoft.com/office/drawing/2014/main" id="{C11DE956-D8D2-CC41-A503-584A2927E681}"/>
              </a:ext>
            </a:extLst>
          </p:cNvPr>
          <p:cNvSpPr>
            <a:spLocks noGrp="1"/>
          </p:cNvSpPr>
          <p:nvPr>
            <p:ph idx="1"/>
          </p:nvPr>
        </p:nvSpPr>
        <p:spPr/>
        <p:txBody>
          <a:bodyPr/>
          <a:lstStyle/>
          <a:p>
            <a:pPr>
              <a:defRPr/>
            </a:pPr>
            <a:r>
              <a:rPr lang="en-US" dirty="0">
                <a:ea typeface="ＭＳ Ｐゴシック" charset="-128"/>
              </a:rPr>
              <a:t>Many similar to standard programming data structures</a:t>
            </a:r>
          </a:p>
          <a:p>
            <a:pPr>
              <a:defRPr/>
            </a:pPr>
            <a:r>
              <a:rPr lang="en-US" b="1" i="1" dirty="0">
                <a:ea typeface="ＭＳ Ｐゴシック" charset="-128"/>
              </a:rPr>
              <a:t>Singly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Doubly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Circular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Font typeface="Monotype Sorts" charse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 xmlns:a16="http://schemas.microsoft.com/office/drawing/2014/main" id="{4CBBE9AD-6B50-486E-B252-7F99E7A1C474}"/>
              </a:ext>
            </a:extLst>
          </p:cNvPr>
          <p:cNvPicPr>
            <a:picLocks noChangeAspect="1"/>
          </p:cNvPicPr>
          <p:nvPr/>
        </p:nvPicPr>
        <p:blipFill>
          <a:blip r:embed="rId2">
            <a:extLst>
              <a:ext uri="{28A0092B-C50C-407E-A947-70E740481C1C}">
                <a14:useLocalDpi xmlns=""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 xmlns:a16="http://schemas.microsoft.com/office/drawing/2014/main" id="{423A57C8-D754-48D8-8979-4E21B2366597}"/>
              </a:ext>
            </a:extLst>
          </p:cNvPr>
          <p:cNvPicPr>
            <a:picLocks noChangeAspect="1"/>
          </p:cNvPicPr>
          <p:nvPr/>
        </p:nvPicPr>
        <p:blipFill>
          <a:blip r:embed="rId3">
            <a:extLst>
              <a:ext uri="{28A0092B-C50C-407E-A947-70E740481C1C}">
                <a14:useLocalDpi xmlns=""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 xmlns:a16="http://schemas.microsoft.com/office/drawing/2014/main" id="{5E7F7BE3-E7AF-4915-8591-E144B61CDF9D}"/>
              </a:ext>
            </a:extLst>
          </p:cNvPr>
          <p:cNvPicPr>
            <a:picLocks noChangeAspect="1"/>
          </p:cNvPicPr>
          <p:nvPr/>
        </p:nvPicPr>
        <p:blipFill>
          <a:blip r:embed="rId4">
            <a:extLst>
              <a:ext uri="{28A0092B-C50C-407E-A947-70E740481C1C}">
                <a14:useLocalDpi xmlns=""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 xmlns:p14="http://schemas.microsoft.com/office/powerpoint/2010/main" val="169963800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 xmlns:a16="http://schemas.microsoft.com/office/drawing/2014/main" id="{656A40C1-7358-4598-8602-0BC4B24F65A0}"/>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8307" name="Content Placeholder 2">
            <a:extLst>
              <a:ext uri="{FF2B5EF4-FFF2-40B4-BE49-F238E27FC236}">
                <a16:creationId xmlns="" xmlns:a16="http://schemas.microsoft.com/office/drawing/2014/main" id="{0E8AFC19-2093-47C9-8C49-C7118EC3C581}"/>
              </a:ext>
            </a:extLst>
          </p:cNvPr>
          <p:cNvSpPr>
            <a:spLocks noGrp="1" noChangeArrowheads="1"/>
          </p:cNvSpPr>
          <p:nvPr>
            <p:ph sz="half" idx="1"/>
          </p:nvPr>
        </p:nvSpPr>
        <p:spPr>
          <a:xfrm>
            <a:off x="806450" y="1233488"/>
            <a:ext cx="5468938" cy="1604962"/>
          </a:xfrm>
        </p:spPr>
        <p:txBody>
          <a:bodyPr/>
          <a:lstStyle/>
          <a:p>
            <a:r>
              <a:rPr lang="en-US" altLang="en-US" sz="1800" b="1">
                <a:solidFill>
                  <a:srgbClr val="3366FF"/>
                </a:solidFill>
              </a:rPr>
              <a:t>Binary search tree</a:t>
            </a:r>
            <a:r>
              <a:rPr lang="en-US" altLang="en-US" sz="1800"/>
              <a:t/>
            </a:r>
            <a:br>
              <a:rPr lang="en-US" altLang="en-US" sz="1800"/>
            </a:br>
            <a:r>
              <a:rPr lang="en-US" altLang="en-US" sz="1800"/>
              <a:t>left &lt;= right</a:t>
            </a:r>
          </a:p>
          <a:p>
            <a:pPr lvl="1"/>
            <a:r>
              <a:rPr lang="en-US" altLang="en-US" sz="1800"/>
              <a:t>Search performance is </a:t>
            </a:r>
            <a:r>
              <a:rPr lang="en-US" altLang="en-US" sz="1800" i="1"/>
              <a:t>O(n)</a:t>
            </a:r>
          </a:p>
          <a:p>
            <a:pPr lvl="1"/>
            <a:r>
              <a:rPr lang="en-US" altLang="en-US" sz="1800" b="1">
                <a:solidFill>
                  <a:srgbClr val="3366FF"/>
                </a:solidFill>
              </a:rPr>
              <a:t>Balanced binary search tree </a:t>
            </a:r>
            <a:r>
              <a:rPr lang="en-US" altLang="en-US" sz="1800"/>
              <a:t>is </a:t>
            </a:r>
            <a:r>
              <a:rPr lang="en-US" altLang="en-US" sz="1800" i="1"/>
              <a:t>O(lg n)</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a:extLst>
              <a:ext uri="{FF2B5EF4-FFF2-40B4-BE49-F238E27FC236}">
                <a16:creationId xmlns="" xmlns:a16="http://schemas.microsoft.com/office/drawing/2014/main" id="{8A7EC466-9A66-4BE5-B140-99E2169313D9}"/>
              </a:ext>
            </a:extLst>
          </p:cNvPr>
          <p:cNvPicPr>
            <a:picLocks noChangeAspect="1"/>
          </p:cNvPicPr>
          <p:nvPr/>
        </p:nvPicPr>
        <p:blipFill>
          <a:blip r:embed="rId2">
            <a:extLst>
              <a:ext uri="{28A0092B-C50C-407E-A947-70E740481C1C}">
                <a14:useLocalDpi xmlns=""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 xmlns:p14="http://schemas.microsoft.com/office/powerpoint/2010/main" val="378479754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 xmlns:a16="http://schemas.microsoft.com/office/drawing/2014/main" id="{6DFC2181-041F-4221-8028-84EBEE448D21}"/>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9331" name="Content Placeholder 2">
            <a:extLst>
              <a:ext uri="{FF2B5EF4-FFF2-40B4-BE49-F238E27FC236}">
                <a16:creationId xmlns="" xmlns:a16="http://schemas.microsoft.com/office/drawing/2014/main" id="{68AEA443-4F4C-44F5-BED3-7DA9622A4396}"/>
              </a:ext>
            </a:extLst>
          </p:cNvPr>
          <p:cNvSpPr>
            <a:spLocks noGrp="1" noChangeArrowheads="1"/>
          </p:cNvSpPr>
          <p:nvPr>
            <p:ph sz="half" idx="1"/>
          </p:nvPr>
        </p:nvSpPr>
        <p:spPr>
          <a:xfrm>
            <a:off x="806450" y="1233488"/>
            <a:ext cx="7726363" cy="4983162"/>
          </a:xfrm>
        </p:spPr>
        <p:txBody>
          <a:bodyPr/>
          <a:lstStyle/>
          <a:p>
            <a:r>
              <a:rPr lang="en-US" altLang="en-US" sz="1800" b="1" dirty="0">
                <a:solidFill>
                  <a:srgbClr val="3366FF"/>
                </a:solidFill>
              </a:rPr>
              <a:t>Hash function </a:t>
            </a:r>
            <a:r>
              <a:rPr lang="en-US" altLang="en-US" sz="1800" dirty="0"/>
              <a:t>can create a</a:t>
            </a:r>
            <a:r>
              <a:rPr lang="en-US" altLang="en-US" sz="1800" b="1" dirty="0">
                <a:solidFill>
                  <a:srgbClr val="3366FF"/>
                </a:solidFill>
              </a:rPr>
              <a:t> hash map</a:t>
            </a:r>
          </a:p>
          <a:p>
            <a:endParaRPr lang="en-US" altLang="en-US" sz="1800" b="1" i="1" dirty="0">
              <a:solidFill>
                <a:srgbClr val="3366FF"/>
              </a:solidFill>
            </a:endParaRPr>
          </a:p>
          <a:p>
            <a:endParaRPr lang="en-US" altLang="en-US" sz="1800" b="1" i="1" dirty="0">
              <a:solidFill>
                <a:srgbClr val="3366FF"/>
              </a:solidFill>
            </a:endParaRPr>
          </a:p>
          <a:p>
            <a:endParaRPr lang="en-US" altLang="en-US" sz="1800" b="1" i="1" dirty="0">
              <a:solidFill>
                <a:srgbClr val="3366FF"/>
              </a:solidFill>
            </a:endParaRPr>
          </a:p>
          <a:p>
            <a:endParaRPr lang="en-US" altLang="en-US" sz="1800" b="1" i="1" dirty="0">
              <a:solidFill>
                <a:srgbClr val="3366FF"/>
              </a:solidFill>
            </a:endParaRPr>
          </a:p>
          <a:p>
            <a:endParaRPr lang="en-US" altLang="en-US" sz="1800" b="1" i="1" dirty="0">
              <a:solidFill>
                <a:srgbClr val="3366FF"/>
              </a:solidFill>
            </a:endParaRPr>
          </a:p>
          <a:p>
            <a:endParaRPr lang="en-US" altLang="en-US" sz="1800" b="1" i="1" dirty="0">
              <a:solidFill>
                <a:srgbClr val="3366FF"/>
              </a:solidFill>
            </a:endParaRPr>
          </a:p>
          <a:p>
            <a:pPr>
              <a:buFont typeface="Monotype Sorts" pitchFamily="-84" charset="2"/>
              <a:buNone/>
            </a:pPr>
            <a:endParaRPr lang="en-US" altLang="en-US" sz="1800" b="1" i="1" dirty="0">
              <a:solidFill>
                <a:srgbClr val="3366FF"/>
              </a:solidFill>
            </a:endParaRPr>
          </a:p>
          <a:p>
            <a:r>
              <a:rPr lang="en-US" altLang="en-US" sz="1800" b="1" dirty="0">
                <a:solidFill>
                  <a:srgbClr val="3366FF"/>
                </a:solidFill>
              </a:rPr>
              <a:t>Bitmap</a:t>
            </a:r>
            <a:r>
              <a:rPr lang="en-US" altLang="en-US" sz="1800" dirty="0"/>
              <a:t> – string of </a:t>
            </a:r>
            <a:r>
              <a:rPr lang="en-US" altLang="en-US" sz="1800" i="1" dirty="0"/>
              <a:t>n</a:t>
            </a:r>
            <a:r>
              <a:rPr lang="en-US" altLang="en-US" sz="1800" dirty="0"/>
              <a:t> binary digits representing the status of </a:t>
            </a:r>
            <a:r>
              <a:rPr lang="en-US" altLang="en-US" sz="1800" i="1" dirty="0"/>
              <a:t>n</a:t>
            </a:r>
            <a:r>
              <a:rPr lang="en-US" altLang="en-US" sz="1800" dirty="0"/>
              <a:t> items</a:t>
            </a:r>
          </a:p>
          <a:p>
            <a:pPr>
              <a:buNone/>
            </a:pPr>
            <a:endParaRPr lang="en-US" altLang="en-US" dirty="0"/>
          </a:p>
          <a:p>
            <a:endParaRPr lang="en-US" altLang="en-US" dirty="0"/>
          </a:p>
          <a:p>
            <a:endParaRPr lang="en-US" altLang="en-US" dirty="0"/>
          </a:p>
          <a:p>
            <a:endParaRPr lang="en-US" altLang="en-US" dirty="0"/>
          </a:p>
          <a:p>
            <a:endParaRPr lang="en-US" altLang="en-US" dirty="0"/>
          </a:p>
          <a:p>
            <a:endParaRPr lang="en-US" altLang="en-US" dirty="0"/>
          </a:p>
          <a:p>
            <a:endParaRPr lang="en-US" altLang="en-US" dirty="0"/>
          </a:p>
          <a:p>
            <a:pPr>
              <a:buFont typeface="Monotype Sorts" pitchFamily="-84" charset="2"/>
              <a:buNone/>
            </a:pPr>
            <a:endParaRPr lang="en-US" altLang="en-US" dirty="0"/>
          </a:p>
          <a:p>
            <a:endParaRPr lang="en-US" altLang="en-US" dirty="0"/>
          </a:p>
        </p:txBody>
      </p:sp>
      <p:pic>
        <p:nvPicPr>
          <p:cNvPr id="99332" name="Picture 3" descr="1_17.pdf">
            <a:extLst>
              <a:ext uri="{FF2B5EF4-FFF2-40B4-BE49-F238E27FC236}">
                <a16:creationId xmlns="" xmlns:a16="http://schemas.microsoft.com/office/drawing/2014/main" id="{AAB8F4DC-3B59-48C6-B567-82DFFF272A1E}"/>
              </a:ext>
            </a:extLst>
          </p:cNvPr>
          <p:cNvPicPr>
            <a:picLocks noChangeAspect="1"/>
          </p:cNvPicPr>
          <p:nvPr/>
        </p:nvPicPr>
        <p:blipFill>
          <a:blip r:embed="rId2">
            <a:extLst>
              <a:ext uri="{28A0092B-C50C-407E-A947-70E740481C1C}">
                <a14:useLocalDpi xmlns=""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 xmlns:p14="http://schemas.microsoft.com/office/powerpoint/2010/main" val="233735186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extLst>
      <p:ext uri="{BB962C8B-B14F-4D97-AF65-F5344CB8AC3E}">
        <p14:creationId xmlns="" xmlns:p14="http://schemas.microsoft.com/office/powerpoint/2010/main" val="42771246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 xmlns:a16="http://schemas.microsoft.com/office/drawing/2014/main" id="{E69E77BD-F295-4D5C-88FB-9C1F0C2DF6D3}"/>
              </a:ext>
            </a:extLst>
          </p:cNvPr>
          <p:cNvSpPr>
            <a:spLocks noGrp="1" noChangeArrowheads="1"/>
          </p:cNvSpPr>
          <p:nvPr>
            <p:ph type="title" idx="4294967295"/>
          </p:nvPr>
        </p:nvSpPr>
        <p:spPr>
          <a:xfrm>
            <a:off x="457200" y="201613"/>
            <a:ext cx="8126413" cy="576262"/>
          </a:xfrm>
        </p:spPr>
        <p:txBody>
          <a:bodyPr/>
          <a:lstStyle/>
          <a:p>
            <a:r>
              <a:rPr lang="en-US" altLang="en-US" dirty="0"/>
              <a:t>What Operating Systems Do</a:t>
            </a:r>
          </a:p>
        </p:txBody>
      </p:sp>
      <p:sp>
        <p:nvSpPr>
          <p:cNvPr id="15363" name="Content Placeholder 2">
            <a:extLst>
              <a:ext uri="{FF2B5EF4-FFF2-40B4-BE49-F238E27FC236}">
                <a16:creationId xmlns=""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Depends on the point of view</a:t>
            </a:r>
          </a:p>
          <a:p>
            <a:r>
              <a:rPr lang="en-US" altLang="en-US" dirty="0"/>
              <a:t>Users want convenience, </a:t>
            </a:r>
            <a:r>
              <a:rPr lang="en-US" altLang="en-US" b="1" dirty="0">
                <a:solidFill>
                  <a:srgbClr val="006699"/>
                </a:solidFill>
                <a:latin typeface="+mj-lt"/>
              </a:rPr>
              <a:t>ease of use </a:t>
            </a:r>
            <a:r>
              <a:rPr lang="en-US" altLang="en-US" dirty="0"/>
              <a:t>and</a:t>
            </a:r>
            <a:r>
              <a:rPr lang="en-US" altLang="en-US" b="1" dirty="0">
                <a:solidFill>
                  <a:srgbClr val="3366FF"/>
                </a:solidFill>
              </a:rPr>
              <a:t> </a:t>
            </a:r>
            <a:r>
              <a:rPr lang="en-US" altLang="en-US" b="1" dirty="0">
                <a:solidFill>
                  <a:srgbClr val="006699"/>
                </a:solidFill>
                <a:latin typeface="+mj-lt"/>
              </a:rPr>
              <a:t>good performance </a:t>
            </a:r>
          </a:p>
          <a:p>
            <a:pPr lvl="1"/>
            <a:r>
              <a:rPr lang="en-US" altLang="en-US" dirty="0"/>
              <a:t>Don</a:t>
            </a:r>
            <a:r>
              <a:rPr lang="ja-JP" altLang="en-US" dirty="0"/>
              <a:t>’</a:t>
            </a:r>
            <a:r>
              <a:rPr lang="en-US" altLang="ja-JP" dirty="0"/>
              <a:t>t care about </a:t>
            </a:r>
            <a:r>
              <a:rPr lang="en-US" altLang="ja-JP" b="1" dirty="0">
                <a:solidFill>
                  <a:srgbClr val="006699"/>
                </a:solidFill>
                <a:latin typeface="+mj-lt"/>
              </a:rPr>
              <a:t>resource utilization</a:t>
            </a:r>
          </a:p>
          <a:p>
            <a:r>
              <a:rPr lang="en-US" altLang="en-US" dirty="0"/>
              <a:t>But shared computer such as </a:t>
            </a:r>
            <a:r>
              <a:rPr lang="en-US" altLang="en-US" b="1" dirty="0">
                <a:solidFill>
                  <a:srgbClr val="006699"/>
                </a:solidFill>
                <a:latin typeface="+mj-lt"/>
              </a:rPr>
              <a:t>mainframe</a:t>
            </a:r>
            <a:r>
              <a:rPr lang="en-US" altLang="en-US" dirty="0"/>
              <a:t> or </a:t>
            </a:r>
            <a:r>
              <a:rPr lang="en-US" altLang="en-US" b="1" dirty="0">
                <a:solidFill>
                  <a:srgbClr val="006699"/>
                </a:solidFill>
                <a:latin typeface="+mj-lt"/>
              </a:rPr>
              <a:t>minicomputer</a:t>
            </a:r>
            <a:r>
              <a:rPr lang="en-US" altLang="en-US" dirty="0"/>
              <a:t> must keep all users happy</a:t>
            </a:r>
          </a:p>
          <a:p>
            <a:pPr lvl="1"/>
            <a:r>
              <a:rPr lang="en-US" altLang="en-US" dirty="0"/>
              <a:t>Operating system is a </a:t>
            </a:r>
            <a:r>
              <a:rPr lang="en-US" altLang="en-US" b="1" dirty="0">
                <a:solidFill>
                  <a:srgbClr val="006699"/>
                </a:solidFill>
                <a:latin typeface="+mj-lt"/>
              </a:rPr>
              <a:t>resource allocator </a:t>
            </a:r>
            <a:r>
              <a:rPr lang="en-US" altLang="en-US" dirty="0"/>
              <a:t>and </a:t>
            </a:r>
            <a:r>
              <a:rPr lang="en-US" altLang="en-US" b="1" dirty="0">
                <a:solidFill>
                  <a:srgbClr val="006699"/>
                </a:solidFill>
                <a:latin typeface="+mj-lt"/>
              </a:rPr>
              <a:t>control program </a:t>
            </a:r>
            <a:r>
              <a:rPr lang="en-US" altLang="en-US" dirty="0"/>
              <a:t>making efficient use of HW and managing execution of user programs</a:t>
            </a:r>
          </a:p>
          <a:p>
            <a:r>
              <a:rPr lang="en-US" altLang="en-US" dirty="0"/>
              <a:t>Users of dedicate systems such as </a:t>
            </a:r>
            <a:r>
              <a:rPr lang="en-US" altLang="en-US" b="1" dirty="0">
                <a:solidFill>
                  <a:srgbClr val="006699"/>
                </a:solidFill>
                <a:latin typeface="+mj-lt"/>
              </a:rPr>
              <a:t>workstations</a:t>
            </a:r>
            <a:r>
              <a:rPr lang="en-US" altLang="en-US" dirty="0"/>
              <a:t> have dedicated resources but frequently use shared resources from </a:t>
            </a:r>
            <a:r>
              <a:rPr lang="en-US" altLang="en-US" b="1" dirty="0">
                <a:solidFill>
                  <a:srgbClr val="006699"/>
                </a:solidFill>
                <a:latin typeface="+mj-lt"/>
              </a:rPr>
              <a:t>servers</a:t>
            </a:r>
          </a:p>
          <a:p>
            <a:r>
              <a:rPr lang="en-US" altLang="en-US" dirty="0">
                <a:solidFill>
                  <a:srgbClr val="000000"/>
                </a:solidFill>
              </a:rPr>
              <a:t>Mobile devices like smartphones and tables are resource poor,  optimized for usability and battery life</a:t>
            </a:r>
          </a:p>
          <a:p>
            <a:pPr lvl="1"/>
            <a:r>
              <a:rPr lang="en-US" altLang="en-US" dirty="0">
                <a:solidFill>
                  <a:srgbClr val="000000"/>
                </a:solidFill>
              </a:rPr>
              <a:t>Mobile user interfaces such as touch screens, voice recognition</a:t>
            </a:r>
          </a:p>
          <a:p>
            <a:r>
              <a:rPr lang="en-US" altLang="en-US" dirty="0">
                <a:solidFill>
                  <a:srgbClr val="000000"/>
                </a:solidFill>
              </a:rPr>
              <a:t>Some computers have little or no user interface, such as embedded computers in devices and automobiles</a:t>
            </a:r>
          </a:p>
          <a:p>
            <a:pPr lvl="1"/>
            <a:r>
              <a:rPr lang="en-US" altLang="en-US" dirty="0">
                <a:solidFill>
                  <a:srgbClr val="000000"/>
                </a:solidFill>
              </a:rPr>
              <a:t>Run primarily without user intervention</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 xmlns:a16="http://schemas.microsoft.com/office/drawing/2014/main" id="{4ED09A12-D842-4736-945B-046894987E3B}"/>
              </a:ext>
            </a:extLst>
          </p:cNvPr>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a:t>
            </a:r>
            <a:r>
              <a:rPr kumimoji="1" lang="en-US" altLang="en-US" dirty="0"/>
              <a:t>st</a:t>
            </a:r>
            <a:r>
              <a:rPr lang="en-US" altLang="en-US" dirty="0"/>
              <a:t>em Definition</a:t>
            </a:r>
          </a:p>
        </p:txBody>
      </p:sp>
      <p:sp>
        <p:nvSpPr>
          <p:cNvPr id="18435" name="Rectangle 3">
            <a:extLst>
              <a:ext uri="{FF2B5EF4-FFF2-40B4-BE49-F238E27FC236}">
                <a16:creationId xmlns="" xmlns:a16="http://schemas.microsoft.com/office/drawing/2014/main" id="{7BF6D041-5778-4E18-B7CE-FFE8B9C424AE}"/>
              </a:ext>
            </a:extLst>
          </p:cNvPr>
          <p:cNvSpPr>
            <a:spLocks noGrp="1" noChangeArrowheads="1"/>
          </p:cNvSpPr>
          <p:nvPr>
            <p:ph type="body" idx="4294967295"/>
          </p:nvPr>
        </p:nvSpPr>
        <p:spPr>
          <a:xfrm>
            <a:off x="784225" y="1247775"/>
            <a:ext cx="7989661" cy="4728482"/>
          </a:xfrm>
        </p:spPr>
        <p:txBody>
          <a:bodyPr/>
          <a:lstStyle/>
          <a:p>
            <a:r>
              <a:rPr lang="en-US" altLang="en-US" dirty="0"/>
              <a:t>No universally accepted definition</a:t>
            </a:r>
          </a:p>
          <a:p>
            <a:r>
              <a:rPr lang="ja-JP" altLang="en-US" dirty="0"/>
              <a:t>“</a:t>
            </a:r>
            <a:r>
              <a:rPr lang="en-US" altLang="ja-JP" dirty="0"/>
              <a:t>Everything a vendor ships when you order an operating system</a:t>
            </a:r>
            <a:r>
              <a:rPr lang="ja-JP" altLang="en-US" dirty="0"/>
              <a:t>”</a:t>
            </a:r>
            <a:r>
              <a:rPr lang="en-US" altLang="ja-JP" dirty="0"/>
              <a:t> is a good approximation</a:t>
            </a:r>
          </a:p>
          <a:p>
            <a:pPr lvl="1"/>
            <a:r>
              <a:rPr lang="en-US" altLang="en-US" dirty="0"/>
              <a:t>But varies wildly</a:t>
            </a:r>
          </a:p>
          <a:p>
            <a:r>
              <a:rPr lang="ja-JP" altLang="en-US" dirty="0"/>
              <a:t>“</a:t>
            </a:r>
            <a:r>
              <a:rPr lang="en-US" altLang="ja-JP" dirty="0"/>
              <a:t>The one program running at all times on the computer</a:t>
            </a:r>
            <a:r>
              <a:rPr lang="ja-JP" altLang="en-US" dirty="0"/>
              <a:t>”</a:t>
            </a:r>
            <a:r>
              <a:rPr lang="en-US" altLang="ja-JP" dirty="0"/>
              <a:t> is the </a:t>
            </a:r>
            <a:r>
              <a:rPr lang="en-US" altLang="ja-JP" b="1" dirty="0">
                <a:solidFill>
                  <a:srgbClr val="006699"/>
                </a:solidFill>
                <a:latin typeface="+mj-lt"/>
              </a:rPr>
              <a:t>kernel, </a:t>
            </a:r>
            <a:r>
              <a:rPr lang="en-US" altLang="ja-JP" dirty="0"/>
              <a:t>part of the operating system</a:t>
            </a:r>
          </a:p>
          <a:p>
            <a:r>
              <a:rPr lang="en-US" altLang="ja-JP" dirty="0"/>
              <a:t>Everything else is either</a:t>
            </a:r>
          </a:p>
          <a:p>
            <a:pPr lvl="1"/>
            <a:r>
              <a:rPr lang="en-US" altLang="ja-JP" dirty="0"/>
              <a:t>A </a:t>
            </a:r>
            <a:r>
              <a:rPr lang="en-US" altLang="ja-JP" b="1" i="1" dirty="0">
                <a:solidFill>
                  <a:srgbClr val="006699"/>
                </a:solidFill>
                <a:latin typeface="+mj-lt"/>
              </a:rPr>
              <a:t>system program</a:t>
            </a:r>
            <a:r>
              <a:rPr lang="en-US" altLang="ja-JP" b="1" dirty="0">
                <a:solidFill>
                  <a:srgbClr val="3366FF"/>
                </a:solidFill>
              </a:rPr>
              <a:t> </a:t>
            </a:r>
            <a:r>
              <a:rPr lang="en-US" altLang="ja-JP" dirty="0"/>
              <a:t>(ships with the operating system, but not part of the kernel) , or</a:t>
            </a:r>
          </a:p>
          <a:p>
            <a:pPr lvl="1"/>
            <a:r>
              <a:rPr lang="en-US" altLang="ja-JP" dirty="0"/>
              <a:t>An </a:t>
            </a:r>
            <a:r>
              <a:rPr lang="en-US" altLang="ja-JP" b="1" i="1" dirty="0">
                <a:solidFill>
                  <a:srgbClr val="006699"/>
                </a:solidFill>
                <a:latin typeface="+mj-lt"/>
              </a:rPr>
              <a:t>application program</a:t>
            </a:r>
            <a:r>
              <a:rPr lang="en-US" altLang="ja-JP" dirty="0"/>
              <a:t>, all programs not associated with the operating system</a:t>
            </a:r>
          </a:p>
          <a:p>
            <a:r>
              <a:rPr lang="en-US" altLang="en-US" dirty="0"/>
              <a:t>Today’s OSes for general purpose and mobile computing also include </a:t>
            </a:r>
            <a:r>
              <a:rPr lang="en-US" altLang="en-US" b="1" i="1" dirty="0">
                <a:solidFill>
                  <a:srgbClr val="006699"/>
                </a:solidFill>
                <a:latin typeface="+mj-lt"/>
              </a:rPr>
              <a:t>middleware</a:t>
            </a:r>
            <a:r>
              <a:rPr lang="en-US" altLang="en-US" dirty="0"/>
              <a:t> – a set of software frameworks that provide additional services to application developers such as databases, multimedia, graphics </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 xmlns:a16="http://schemas.microsoft.com/office/drawing/2014/main" id="{F3E9582F-73D2-4BB5-8C85-155733606EC2}"/>
              </a:ext>
            </a:extLst>
          </p:cNvPr>
          <p:cNvSpPr>
            <a:spLocks noGrp="1" noChangeArrowheads="1"/>
          </p:cNvSpPr>
          <p:nvPr>
            <p:ph type="body" idx="4294967295"/>
          </p:nvPr>
        </p:nvSpPr>
        <p:spPr>
          <a:xfrm>
            <a:off x="292100" y="2897302"/>
            <a:ext cx="8813800" cy="1063396"/>
          </a:xfrm>
        </p:spPr>
        <p:txBody>
          <a:bodyPr/>
          <a:lstStyle/>
          <a:p>
            <a:pPr marL="457200" lvl="1" indent="0">
              <a:buNone/>
            </a:pPr>
            <a:r>
              <a:rPr lang="en-US" altLang="en-US" sz="3200" b="1" dirty="0">
                <a:solidFill>
                  <a:srgbClr val="006699"/>
                </a:solidFill>
                <a:latin typeface="+mj-lt"/>
              </a:rPr>
              <a:t>Overview of Computer System Structure </a:t>
            </a:r>
          </a:p>
        </p:txBody>
      </p:sp>
    </p:spTree>
    <p:extLst>
      <p:ext uri="{BB962C8B-B14F-4D97-AF65-F5344CB8AC3E}">
        <p14:creationId xmlns="" xmlns:p14="http://schemas.microsoft.com/office/powerpoint/2010/main" val="818157632"/>
      </p:ext>
    </p:extLst>
  </p:cSld>
  <p:clrMapOvr>
    <a:masterClrMapping/>
  </p:clrMapOvr>
  <p:timing>
    <p:tnLst>
      <p:par>
        <p:cTn id="1" dur="indefinite" restart="never" nodeType="tmRoot"/>
      </p:par>
    </p:tnLst>
  </p:timing>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13231</TotalTime>
  <Words>3085</Words>
  <Application>Microsoft Office PowerPoint</Application>
  <PresentationFormat>On-screen Show (4:3)</PresentationFormat>
  <Paragraphs>426</Paragraphs>
  <Slides>63</Slides>
  <Notes>53</Notes>
  <HiddenSlides>1</HiddenSlides>
  <MMClips>0</MMClips>
  <ScaleCrop>false</ScaleCrop>
  <HeadingPairs>
    <vt:vector size="4" baseType="variant">
      <vt:variant>
        <vt:lpstr>Theme</vt:lpstr>
      </vt:variant>
      <vt:variant>
        <vt:i4>1</vt:i4>
      </vt:variant>
      <vt:variant>
        <vt:lpstr>Slide Titles</vt:lpstr>
      </vt:variant>
      <vt:variant>
        <vt:i4>63</vt:i4>
      </vt:variant>
    </vt:vector>
  </HeadingPairs>
  <TitlesOfParts>
    <vt:vector size="64" baseType="lpstr">
      <vt:lpstr>os-8</vt:lpstr>
      <vt:lpstr>Chapter 1:  Introduction</vt:lpstr>
      <vt:lpstr>Chapter 1: Introduction</vt:lpstr>
      <vt:lpstr>Objectives</vt:lpstr>
      <vt:lpstr>What is an Operating System?</vt:lpstr>
      <vt:lpstr>Computer System Structure</vt:lpstr>
      <vt:lpstr>Abstract View of Components of Computer</vt:lpstr>
      <vt:lpstr>What Operating Systems Do</vt:lpstr>
      <vt:lpstr>Operating System Definition</vt:lpstr>
      <vt:lpstr>Slide 9</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Slide 19</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I/O Subsystem</vt:lpstr>
      <vt:lpstr>Protection and Security</vt:lpstr>
      <vt:lpstr>Virtualization</vt:lpstr>
      <vt:lpstr>Virtualization (cont.)</vt:lpstr>
      <vt:lpstr>Computing Environments - Virtualization</vt:lpstr>
      <vt:lpstr>Distributed Systems</vt:lpstr>
      <vt:lpstr>Slide 45</vt:lpstr>
      <vt:lpstr>Computer-System Architecture</vt:lpstr>
      <vt:lpstr>Symmetric Multiprocessing Architecture</vt:lpstr>
      <vt:lpstr>Dual-Core Design</vt:lpstr>
      <vt:lpstr>Non-Uniform Memory Access System</vt:lpstr>
      <vt:lpstr>Slide 50</vt:lpstr>
      <vt:lpstr>Computing Environments</vt:lpstr>
      <vt:lpstr>Traditional</vt:lpstr>
      <vt:lpstr>Mobile</vt:lpstr>
      <vt:lpstr>Client Server</vt:lpstr>
      <vt:lpstr>Peer-to-Peer</vt:lpstr>
      <vt:lpstr>Cloud Computing</vt:lpstr>
      <vt:lpstr>Cloud Computing (Cont.)</vt:lpstr>
      <vt:lpstr>The Study of Operating Systems</vt:lpstr>
      <vt:lpstr>Kernel Data Structure</vt:lpstr>
      <vt:lpstr>Kernel Data Structures</vt:lpstr>
      <vt:lpstr>Kernel Data Structures</vt:lpstr>
      <vt:lpstr>Kernel Data Structures</vt:lpstr>
      <vt:lpstr>End of Chapter 1</vt:lpstr>
    </vt:vector>
  </TitlesOfParts>
  <Company>Lucent Technologies</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Asrar Ahmad</cp:lastModifiedBy>
  <cp:revision>319</cp:revision>
  <cp:lastPrinted>2001-06-14T13:58:17Z</cp:lastPrinted>
  <dcterms:created xsi:type="dcterms:W3CDTF">2011-01-13T23:43:38Z</dcterms:created>
  <dcterms:modified xsi:type="dcterms:W3CDTF">2023-01-19T08:39:23Z</dcterms:modified>
</cp:coreProperties>
</file>

<file path=docProps/thumbnail.jpeg>
</file>